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15" r:id="rId4"/>
    <p:sldId id="259" r:id="rId5"/>
    <p:sldId id="260" r:id="rId6"/>
    <p:sldId id="261" r:id="rId7"/>
    <p:sldId id="265" r:id="rId8"/>
    <p:sldId id="264" r:id="rId9"/>
    <p:sldId id="266" r:id="rId10"/>
    <p:sldId id="267" r:id="rId11"/>
    <p:sldId id="314" r:id="rId12"/>
    <p:sldId id="313" r:id="rId13"/>
    <p:sldId id="310" r:id="rId14"/>
    <p:sldId id="311" r:id="rId15"/>
    <p:sldId id="312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7" r:id="rId25"/>
    <p:sldId id="278" r:id="rId26"/>
    <p:sldId id="308" r:id="rId27"/>
    <p:sldId id="280" r:id="rId28"/>
    <p:sldId id="281" r:id="rId29"/>
    <p:sldId id="301" r:id="rId30"/>
    <p:sldId id="283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3" r:id="rId39"/>
    <p:sldId id="294" r:id="rId40"/>
    <p:sldId id="295" r:id="rId41"/>
    <p:sldId id="297" r:id="rId4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84" d="100"/>
          <a:sy n="84" d="100"/>
        </p:scale>
        <p:origin x="1430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56E639-6FC8-4A03-98CF-657D85E5069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5FFF42-8B71-4B0E-A5DF-557F2474B07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6F7A71-709F-48C7-AD3D-71CBF0E5B46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48899F-2D40-4725-8436-ADAD1036DCD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BB2E4A-FFD5-44F0-AE8C-DAF4AB9D1B8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46A50A-9567-401D-BE58-336682703DB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64507D-103A-4CE7-B8F9-16817BF2C1F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1B6626-0EC1-43EF-8AED-4C3CD7F9657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17667D-836E-4B24-959D-EE15A4936F7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021917-D3EC-41CC-BBCF-F9FB760C657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A81BC3-8817-42AB-9001-A072845ADD0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1E64CA-65C2-4DB3-B4EF-A60CB50D06F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8AE48D-F5F5-45EA-9EA1-414191F2A48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C45383E6-ECF5-4137-B2ED-B30A7CE3923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sl-SI" altLang="en-US" sz="3200" b="1" smtClean="0"/>
              <a:t>PATHOLOGY OF THE STOMACH</a:t>
            </a:r>
            <a:br>
              <a:rPr lang="sl-SI" altLang="en-US" sz="3200" b="1" smtClean="0"/>
            </a:br>
            <a:r>
              <a:rPr lang="sl-SI" altLang="en-US" sz="3200" b="1" smtClean="0"/>
              <a:t>- tumors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39738" y="373063"/>
            <a:ext cx="8229600" cy="685800"/>
          </a:xfrm>
        </p:spPr>
        <p:txBody>
          <a:bodyPr/>
          <a:lstStyle/>
          <a:p>
            <a:pPr eaLnBrk="1" hangingPunct="1"/>
            <a:r>
              <a:rPr lang="sl-SI" altLang="en-US" sz="2400" smtClean="0"/>
              <a:t>ADENOMA  (adenomatous polyp)</a:t>
            </a:r>
            <a:br>
              <a:rPr lang="sl-SI" altLang="en-US" sz="2400" smtClean="0"/>
            </a:br>
            <a:endParaRPr lang="en-US" altLang="en-US" sz="2400" smtClean="0">
              <a:solidFill>
                <a:schemeClr val="tx1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058863"/>
            <a:ext cx="8462963" cy="15065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smtClean="0"/>
              <a:t>5% – 10% gastric polyps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smtClean="0"/>
              <a:t>Composed of glands with dysplastic epithelium </a:t>
            </a:r>
            <a:r>
              <a:rPr lang="sl-SI" altLang="en-US" sz="2000" smtClean="0">
                <a:cs typeface="Arial" charset="0"/>
              </a:rPr>
              <a:t>→ </a:t>
            </a:r>
            <a:r>
              <a:rPr lang="sl-SI" altLang="en-US" sz="2000" smtClean="0"/>
              <a:t>precursor of carcinoma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i="1" smtClean="0"/>
              <a:t>Background: </a:t>
            </a:r>
            <a:r>
              <a:rPr lang="sl-SI" altLang="en-US" sz="2000" smtClean="0"/>
              <a:t>intestinal metaplasia or foveolar type dysplasia</a:t>
            </a:r>
          </a:p>
        </p:txBody>
      </p:sp>
      <p:pic>
        <p:nvPicPr>
          <p:cNvPr id="11268" name="Picture 4" descr="Adenom-z-5x-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contrast="18000"/>
          </a:blip>
          <a:srcRect r="3391"/>
          <a:stretch>
            <a:fillRect/>
          </a:stretch>
        </p:blipFill>
        <p:spPr>
          <a:xfrm>
            <a:off x="685800" y="2803525"/>
            <a:ext cx="4343400" cy="3760788"/>
          </a:xfrm>
          <a:noFill/>
        </p:spPr>
      </p:pic>
      <p:pic>
        <p:nvPicPr>
          <p:cNvPr id="11269" name="Picture 5" descr="Adenom-vilozni-10x-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bright="6000" contrast="12000"/>
          </a:blip>
          <a:srcRect b="2417"/>
          <a:stretch>
            <a:fillRect/>
          </a:stretch>
        </p:blipFill>
        <p:spPr>
          <a:xfrm>
            <a:off x="5715000" y="2514600"/>
            <a:ext cx="3071813" cy="4038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39738" y="254000"/>
            <a:ext cx="8229600" cy="685800"/>
          </a:xfrm>
        </p:spPr>
        <p:txBody>
          <a:bodyPr/>
          <a:lstStyle/>
          <a:p>
            <a:pPr eaLnBrk="1" hangingPunct="1"/>
            <a:r>
              <a:rPr lang="sl-SI" altLang="en-US" sz="2400" smtClean="0"/>
              <a:t>FUNDIC GLAND POLYP</a:t>
            </a:r>
            <a:endParaRPr lang="en-US" altLang="en-US" sz="2400" smtClean="0">
              <a:solidFill>
                <a:schemeClr val="tx1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058863"/>
            <a:ext cx="5543550" cy="2082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smtClean="0"/>
              <a:t>10% gastric polyps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l-SI" altLang="en-US" sz="20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smtClean="0"/>
              <a:t>Composed of dilated corpus-type glands</a:t>
            </a:r>
          </a:p>
          <a:p>
            <a:pPr eaLnBrk="1" hangingPunct="1">
              <a:lnSpc>
                <a:spcPct val="80000"/>
              </a:lnSpc>
            </a:pPr>
            <a:r>
              <a:rPr lang="sl-SI" altLang="en-US" sz="2000" smtClean="0"/>
              <a:t>Sporadic</a:t>
            </a:r>
          </a:p>
          <a:p>
            <a:pPr eaLnBrk="1" hangingPunct="1">
              <a:lnSpc>
                <a:spcPct val="80000"/>
              </a:lnSpc>
            </a:pPr>
            <a:r>
              <a:rPr lang="sl-SI" altLang="en-US" sz="2000" smtClean="0"/>
              <a:t>Associated with proton-pump inhibitors</a:t>
            </a:r>
          </a:p>
          <a:p>
            <a:pPr eaLnBrk="1" hangingPunct="1">
              <a:lnSpc>
                <a:spcPct val="80000"/>
              </a:lnSpc>
            </a:pPr>
            <a:r>
              <a:rPr lang="sl-SI" altLang="en-US" sz="2000" smtClean="0"/>
              <a:t>Associated with Familial Adenomatous Polyposis (FAP) of the colon</a:t>
            </a:r>
          </a:p>
        </p:txBody>
      </p:sp>
      <p:pic>
        <p:nvPicPr>
          <p:cNvPr id="12292" name="Content Placeholder 5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68963" y="2276475"/>
            <a:ext cx="2973387" cy="39481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79388" y="188913"/>
            <a:ext cx="8785225" cy="661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 b="1">
                <a:latin typeface="Tahoma" pitchFamily="34" charset="0"/>
              </a:rPr>
              <a:t>WHO (2010) classification of tumours of the stomach</a:t>
            </a:r>
            <a:endParaRPr lang="sl-SI" altLang="en-US" sz="2000">
              <a:latin typeface="Tahoma" pitchFamily="34" charset="0"/>
            </a:endParaRPr>
          </a:p>
          <a:p>
            <a:endParaRPr lang="sl-SI" altLang="en-US" sz="2000" b="1">
              <a:latin typeface="Tahoma" pitchFamily="34" charset="0"/>
            </a:endParaRPr>
          </a:p>
          <a:p>
            <a:r>
              <a:rPr lang="sl-SI" altLang="en-US" sz="2000" b="1">
                <a:latin typeface="Tahoma" pitchFamily="34" charset="0"/>
              </a:rPr>
              <a:t>EPITHELIAL TUMOURS</a:t>
            </a:r>
          </a:p>
          <a:p>
            <a:endParaRPr lang="sl-SI" altLang="en-US" sz="2000">
              <a:latin typeface="Tahoma" pitchFamily="34" charset="0"/>
            </a:endParaRPr>
          </a:p>
          <a:p>
            <a:r>
              <a:rPr lang="sl-SI" altLang="en-US" sz="2000">
                <a:latin typeface="Tahoma" pitchFamily="34" charset="0"/>
              </a:rPr>
              <a:t>PREMALIGNANT LESIONS</a:t>
            </a:r>
          </a:p>
          <a:p>
            <a:r>
              <a:rPr lang="sl-SI" altLang="en-US" sz="2000">
                <a:latin typeface="Tahoma" pitchFamily="34" charset="0"/>
              </a:rPr>
              <a:t>	1. </a:t>
            </a:r>
            <a:r>
              <a:rPr lang="en-US" altLang="en-US" sz="2000">
                <a:latin typeface="Tahoma" pitchFamily="34" charset="0"/>
              </a:rPr>
              <a:t>Intraepit</a:t>
            </a:r>
            <a:r>
              <a:rPr lang="sl-SI" altLang="en-US" sz="2000">
                <a:latin typeface="Tahoma" pitchFamily="34" charset="0"/>
              </a:rPr>
              <a:t>helial neoplasia</a:t>
            </a:r>
            <a:r>
              <a:rPr lang="en-US" altLang="en-US" sz="2000">
                <a:latin typeface="Tahoma" pitchFamily="34" charset="0"/>
              </a:rPr>
              <a:t> </a:t>
            </a:r>
            <a:r>
              <a:rPr lang="sl-SI" altLang="en-US" sz="2000">
                <a:latin typeface="Tahoma" pitchFamily="34" charset="0"/>
              </a:rPr>
              <a:t>(dysplasia): low- and high grade</a:t>
            </a:r>
          </a:p>
          <a:p>
            <a:r>
              <a:rPr lang="sl-SI" altLang="en-US" sz="2000">
                <a:latin typeface="Tahoma" pitchFamily="34" charset="0"/>
              </a:rPr>
              <a:t>	2. </a:t>
            </a:r>
            <a:r>
              <a:rPr lang="en-US" altLang="en-US" sz="2000">
                <a:latin typeface="Tahoma" pitchFamily="34" charset="0"/>
              </a:rPr>
              <a:t>Adenom</a:t>
            </a:r>
            <a:r>
              <a:rPr lang="sl-SI" altLang="en-US" sz="2000">
                <a:latin typeface="Tahoma" pitchFamily="34" charset="0"/>
              </a:rPr>
              <a:t>a</a:t>
            </a:r>
            <a:r>
              <a:rPr lang="en-US" altLang="en-US" sz="2000">
                <a:latin typeface="Tahoma" pitchFamily="34" charset="0"/>
              </a:rPr>
              <a:t> </a:t>
            </a:r>
            <a:endParaRPr lang="sl-SI" altLang="en-US" sz="2000">
              <a:latin typeface="Tahoma" pitchFamily="34" charset="0"/>
            </a:endParaRPr>
          </a:p>
          <a:p>
            <a:endParaRPr lang="sl-SI" altLang="en-US" sz="2000" b="1">
              <a:latin typeface="Tahoma" pitchFamily="34" charset="0"/>
            </a:endParaRPr>
          </a:p>
          <a:p>
            <a:r>
              <a:rPr lang="sl-SI" altLang="en-US" sz="2000" b="1">
                <a:latin typeface="Tahoma" pitchFamily="34" charset="0"/>
              </a:rPr>
              <a:t>Carcinoma</a:t>
            </a:r>
            <a:endParaRPr lang="en-US" altLang="en-US" sz="2000" b="1">
              <a:latin typeface="Tahoma" pitchFamily="34" charset="0"/>
            </a:endParaRPr>
          </a:p>
          <a:p>
            <a:r>
              <a:rPr lang="en-US" altLang="en-US" sz="2000">
                <a:latin typeface="Tahoma" pitchFamily="34" charset="0"/>
              </a:rPr>
              <a:t>Adeno</a:t>
            </a:r>
            <a:r>
              <a:rPr lang="sl-SI" altLang="en-US" sz="2000">
                <a:latin typeface="Tahoma" pitchFamily="34" charset="0"/>
              </a:rPr>
              <a:t>carcinoma </a:t>
            </a:r>
            <a:r>
              <a:rPr lang="sl-SI" altLang="en-US" sz="2000" u="sng">
                <a:latin typeface="Tahoma" pitchFamily="34" charset="0"/>
              </a:rPr>
              <a:t>(Lauren classification: </a:t>
            </a:r>
            <a:r>
              <a:rPr lang="sl-SI" altLang="en-US" sz="2000" b="1" u="sng">
                <a:latin typeface="Tahoma" pitchFamily="34" charset="0"/>
              </a:rPr>
              <a:t>Intestinal</a:t>
            </a:r>
            <a:r>
              <a:rPr lang="sl-SI" altLang="en-US" sz="2000" u="sng">
                <a:latin typeface="Tahoma" pitchFamily="34" charset="0"/>
              </a:rPr>
              <a:t> </a:t>
            </a:r>
            <a:r>
              <a:rPr lang="sl-SI" altLang="en-US" sz="2000" b="1" u="sng">
                <a:latin typeface="Tahoma" pitchFamily="34" charset="0"/>
              </a:rPr>
              <a:t>carcinoma</a:t>
            </a:r>
            <a:r>
              <a:rPr lang="sl-SI" altLang="en-US" sz="2000">
                <a:latin typeface="Tahoma" pitchFamily="34" charset="0"/>
              </a:rPr>
              <a:t>)</a:t>
            </a:r>
          </a:p>
          <a:p>
            <a:r>
              <a:rPr lang="sl-SI" altLang="en-US" sz="2000">
                <a:latin typeface="Tahoma" pitchFamily="34" charset="0"/>
              </a:rPr>
              <a:t>	</a:t>
            </a:r>
            <a:r>
              <a:rPr lang="en-US" altLang="en-US" sz="2000">
                <a:latin typeface="Tahoma" pitchFamily="34" charset="0"/>
              </a:rPr>
              <a:t>Papil</a:t>
            </a:r>
            <a:r>
              <a:rPr lang="sl-SI" altLang="en-US" sz="2000">
                <a:latin typeface="Tahoma" pitchFamily="34" charset="0"/>
              </a:rPr>
              <a:t>l</a:t>
            </a:r>
            <a:r>
              <a:rPr lang="en-US" altLang="en-US" sz="2000">
                <a:latin typeface="Tahoma" pitchFamily="34" charset="0"/>
              </a:rPr>
              <a:t>ar</a:t>
            </a:r>
            <a:r>
              <a:rPr lang="sl-SI" altLang="en-US" sz="2000">
                <a:latin typeface="Tahoma" pitchFamily="34" charset="0"/>
              </a:rPr>
              <a:t>y</a:t>
            </a:r>
            <a:r>
              <a:rPr lang="en-US" altLang="en-US" sz="2000">
                <a:latin typeface="Tahoma" pitchFamily="34" charset="0"/>
              </a:rPr>
              <a:t> adeno</a:t>
            </a:r>
            <a:r>
              <a:rPr lang="sl-SI" altLang="en-US" sz="2000">
                <a:latin typeface="Tahoma" pitchFamily="34" charset="0"/>
              </a:rPr>
              <a:t>c</a:t>
            </a:r>
            <a:r>
              <a:rPr lang="en-US" altLang="en-US" sz="2000">
                <a:latin typeface="Tahoma" pitchFamily="34" charset="0"/>
              </a:rPr>
              <a:t>arcinom</a:t>
            </a:r>
            <a:r>
              <a:rPr lang="sl-SI" altLang="en-US" sz="2000">
                <a:latin typeface="Tahoma" pitchFamily="34" charset="0"/>
              </a:rPr>
              <a:t>a</a:t>
            </a:r>
            <a:r>
              <a:rPr lang="en-US" altLang="en-US" sz="2000">
                <a:latin typeface="Tahoma" pitchFamily="34" charset="0"/>
              </a:rPr>
              <a:t> </a:t>
            </a:r>
            <a:endParaRPr lang="sl-SI" altLang="en-US" sz="2000">
              <a:latin typeface="Tahoma" pitchFamily="34" charset="0"/>
            </a:endParaRPr>
          </a:p>
          <a:p>
            <a:r>
              <a:rPr lang="sl-SI" altLang="en-US" sz="2000">
                <a:latin typeface="Tahoma" pitchFamily="34" charset="0"/>
              </a:rPr>
              <a:t>	</a:t>
            </a:r>
            <a:r>
              <a:rPr lang="en-US" altLang="en-US" sz="2000">
                <a:latin typeface="Tahoma" pitchFamily="34" charset="0"/>
              </a:rPr>
              <a:t>Tubular adeno</a:t>
            </a:r>
            <a:r>
              <a:rPr lang="sl-SI" altLang="en-US" sz="2000">
                <a:latin typeface="Tahoma" pitchFamily="34" charset="0"/>
              </a:rPr>
              <a:t>c</a:t>
            </a:r>
            <a:r>
              <a:rPr lang="en-US" altLang="en-US" sz="2000">
                <a:latin typeface="Tahoma" pitchFamily="34" charset="0"/>
              </a:rPr>
              <a:t>arcinom</a:t>
            </a:r>
            <a:r>
              <a:rPr lang="sl-SI" altLang="en-US" sz="2000">
                <a:latin typeface="Tahoma" pitchFamily="34" charset="0"/>
              </a:rPr>
              <a:t>a</a:t>
            </a:r>
            <a:endParaRPr lang="en-US" altLang="en-US" sz="2000">
              <a:latin typeface="Tahoma" pitchFamily="34" charset="0"/>
            </a:endParaRPr>
          </a:p>
          <a:p>
            <a:r>
              <a:rPr lang="sl-SI" altLang="en-US" sz="2000">
                <a:latin typeface="Tahoma" pitchFamily="34" charset="0"/>
              </a:rPr>
              <a:t>95% 	</a:t>
            </a:r>
            <a:r>
              <a:rPr lang="en-US" altLang="en-US" sz="2000">
                <a:latin typeface="Tahoma" pitchFamily="34" charset="0"/>
              </a:rPr>
              <a:t>Mucino</a:t>
            </a:r>
            <a:r>
              <a:rPr lang="sl-SI" altLang="en-US" sz="2000">
                <a:latin typeface="Tahoma" pitchFamily="34" charset="0"/>
              </a:rPr>
              <a:t>us</a:t>
            </a:r>
            <a:r>
              <a:rPr lang="en-US" altLang="en-US" sz="2000">
                <a:latin typeface="Tahoma" pitchFamily="34" charset="0"/>
              </a:rPr>
              <a:t> adeno</a:t>
            </a:r>
            <a:r>
              <a:rPr lang="sl-SI" altLang="en-US" sz="2000">
                <a:latin typeface="Tahoma" pitchFamily="34" charset="0"/>
              </a:rPr>
              <a:t>c</a:t>
            </a:r>
            <a:r>
              <a:rPr lang="en-US" altLang="en-US" sz="2000">
                <a:latin typeface="Tahoma" pitchFamily="34" charset="0"/>
              </a:rPr>
              <a:t>arcinom</a:t>
            </a:r>
            <a:r>
              <a:rPr lang="sl-SI" altLang="en-US" sz="2000">
                <a:latin typeface="Tahoma" pitchFamily="34" charset="0"/>
              </a:rPr>
              <a:t>a                                            	Poorly cohesive carcinoma (including signet ring cell carcinoma and 		other variants) </a:t>
            </a:r>
            <a:r>
              <a:rPr lang="sl-SI" altLang="en-US" sz="2000" u="sng">
                <a:latin typeface="Tahoma" pitchFamily="34" charset="0"/>
              </a:rPr>
              <a:t>(Lauren classification: </a:t>
            </a:r>
            <a:r>
              <a:rPr lang="sl-SI" altLang="en-US" sz="2000" b="1" u="sng">
                <a:latin typeface="Tahoma" pitchFamily="34" charset="0"/>
              </a:rPr>
              <a:t>Diffuse carcinoma</a:t>
            </a:r>
            <a:r>
              <a:rPr lang="sl-SI" altLang="en-US" sz="2000">
                <a:latin typeface="Tahoma" pitchFamily="34" charset="0"/>
              </a:rPr>
              <a:t>)</a:t>
            </a:r>
            <a:endParaRPr lang="en-US" altLang="en-US" sz="2000">
              <a:latin typeface="Tahoma" pitchFamily="34" charset="0"/>
            </a:endParaRPr>
          </a:p>
          <a:p>
            <a:r>
              <a:rPr lang="sl-SI" altLang="en-US" sz="2000">
                <a:latin typeface="Tahoma" pitchFamily="34" charset="0"/>
              </a:rPr>
              <a:t>	Mixed carcinoma</a:t>
            </a:r>
          </a:p>
          <a:p>
            <a:endParaRPr lang="sl-SI" altLang="en-US" sz="2000">
              <a:latin typeface="Tahoma" pitchFamily="34" charset="0"/>
            </a:endParaRPr>
          </a:p>
          <a:p>
            <a:r>
              <a:rPr lang="en-US" altLang="en-US" sz="2000">
                <a:latin typeface="Tahoma" pitchFamily="34" charset="0"/>
              </a:rPr>
              <a:t>Adenos</a:t>
            </a:r>
            <a:r>
              <a:rPr lang="sl-SI" altLang="en-US" sz="2000">
                <a:latin typeface="Tahoma" pitchFamily="34" charset="0"/>
              </a:rPr>
              <a:t>quamous carcinoma</a:t>
            </a:r>
            <a:r>
              <a:rPr lang="en-US" altLang="en-US" sz="2000">
                <a:latin typeface="Tahoma" pitchFamily="34" charset="0"/>
              </a:rPr>
              <a:t> </a:t>
            </a:r>
            <a:endParaRPr lang="sl-SI" altLang="en-US" sz="2000">
              <a:latin typeface="Tahoma" pitchFamily="34" charset="0"/>
            </a:endParaRPr>
          </a:p>
          <a:p>
            <a:r>
              <a:rPr lang="sl-SI" altLang="en-US" sz="2000">
                <a:latin typeface="Tahoma" pitchFamily="34" charset="0"/>
              </a:rPr>
              <a:t>Squamous cell carcinoma        5%</a:t>
            </a:r>
          </a:p>
          <a:p>
            <a:r>
              <a:rPr lang="sl-SI" altLang="en-US" sz="2000">
                <a:latin typeface="Tahoma" pitchFamily="34" charset="0"/>
              </a:rPr>
              <a:t>Hepatoid carcinoma</a:t>
            </a:r>
            <a:br>
              <a:rPr lang="sl-SI" altLang="en-US" sz="2000">
                <a:latin typeface="Tahoma" pitchFamily="34" charset="0"/>
              </a:rPr>
            </a:br>
            <a:r>
              <a:rPr lang="sl-SI" altLang="en-US" sz="2000">
                <a:latin typeface="Tahoma" pitchFamily="34" charset="0"/>
              </a:rPr>
              <a:t>Undifferentiated carcinoma</a:t>
            </a:r>
            <a:endParaRPr lang="en-US" altLang="en-US" sz="2000">
              <a:latin typeface="Tahoma" pitchFamily="34" charset="0"/>
            </a:endParaRPr>
          </a:p>
        </p:txBody>
      </p:sp>
      <p:sp>
        <p:nvSpPr>
          <p:cNvPr id="13315" name="Right Brace 4"/>
          <p:cNvSpPr>
            <a:spLocks/>
          </p:cNvSpPr>
          <p:nvPr/>
        </p:nvSpPr>
        <p:spPr bwMode="auto">
          <a:xfrm>
            <a:off x="3419475" y="5589588"/>
            <a:ext cx="180975" cy="1079500"/>
          </a:xfrm>
          <a:prstGeom prst="rightBrace">
            <a:avLst>
              <a:gd name="adj1" fmla="val 8285"/>
              <a:gd name="adj2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>
              <a:latin typeface="Tahoma" pitchFamily="34" charset="0"/>
            </a:endParaRPr>
          </a:p>
        </p:txBody>
      </p:sp>
      <p:sp>
        <p:nvSpPr>
          <p:cNvPr id="2" name="Left Brace 1"/>
          <p:cNvSpPr/>
          <p:nvPr/>
        </p:nvSpPr>
        <p:spPr>
          <a:xfrm>
            <a:off x="900113" y="3429000"/>
            <a:ext cx="215900" cy="1584325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3113" y="1425575"/>
            <a:ext cx="7759700" cy="488315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sl-SI" sz="2000" b="1"/>
              <a:t>EPITHELIAL TUMOURS</a:t>
            </a:r>
          </a:p>
          <a:p>
            <a:pPr eaLnBrk="1" hangingPunct="1">
              <a:defRPr/>
            </a:pPr>
            <a:endParaRPr lang="sl-SI" altLang="en-US" sz="2000"/>
          </a:p>
          <a:p>
            <a:pPr eaLnBrk="1" hangingPunct="1">
              <a:defRPr/>
            </a:pPr>
            <a:r>
              <a:rPr lang="sl-SI" altLang="en-US" sz="2000" u="sng"/>
              <a:t>NEUROENDOCRINE NEOPLASMS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/>
              <a:t>Neuroendocrine tumour (NET): 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/>
              <a:t>	NET G1 (carcinoid)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/>
              <a:t>	NET G2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/>
              <a:t>Neuroendocrine carcinoma (NEC):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/>
              <a:t>	Large cell NEC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/>
              <a:t>	Small cell NEC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/>
              <a:t>Mixed adenoneuroendocrine carcinoma (MANEC)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/>
              <a:t>EC cell, serotonin-producing NET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/>
              <a:t>Gastrin-producing NET (gastrinoma)</a:t>
            </a:r>
          </a:p>
        </p:txBody>
      </p:sp>
      <p:sp>
        <p:nvSpPr>
          <p:cNvPr id="143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altLang="en-US" sz="2400" b="1" smtClean="0"/>
              <a:t>WHO (2010) classification of tumours of the stomach</a:t>
            </a:r>
            <a:r>
              <a:rPr lang="sl-SI" altLang="en-US" sz="2400" smtClean="0"/>
              <a:t/>
            </a:r>
            <a:br>
              <a:rPr lang="sl-SI" altLang="en-US" sz="2400" smtClean="0"/>
            </a:br>
            <a:endParaRPr lang="en-US" alt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196975"/>
            <a:ext cx="6985000" cy="5545138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sl-SI" altLang="en-US" sz="2000" b="1">
                <a:latin typeface="+mj-lt"/>
                <a:cs typeface="Tahoma" panose="020B0604030504040204" pitchFamily="34" charset="0"/>
              </a:rPr>
              <a:t>MESENCHYMAL TUMOURS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>
                <a:latin typeface="+mj-lt"/>
                <a:cs typeface="Tahoma" panose="020B0604030504040204" pitchFamily="34" charset="0"/>
              </a:rPr>
              <a:t>Glomus  tumour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>
                <a:latin typeface="+mj-lt"/>
                <a:cs typeface="Tahoma" panose="020B0604030504040204" pitchFamily="34" charset="0"/>
              </a:rPr>
              <a:t>Granular cell tumour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>
                <a:latin typeface="+mj-lt"/>
                <a:cs typeface="Tahoma" panose="020B0604030504040204" pitchFamily="34" charset="0"/>
              </a:rPr>
              <a:t>Leiomyoma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>
                <a:latin typeface="+mj-lt"/>
                <a:cs typeface="Tahoma" panose="020B0604030504040204" pitchFamily="34" charset="0"/>
              </a:rPr>
              <a:t>Plexiform fibromyxoma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>
                <a:latin typeface="+mj-lt"/>
                <a:cs typeface="Tahoma" panose="020B0604030504040204" pitchFamily="34" charset="0"/>
              </a:rPr>
              <a:t>Schwannoma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>
                <a:latin typeface="+mj-lt"/>
                <a:cs typeface="Tahoma" panose="020B0604030504040204" pitchFamily="34" charset="0"/>
              </a:rPr>
              <a:t>Inflammatory myofibroblastic tumour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altLang="en-US" sz="2000" u="sng">
                <a:latin typeface="+mj-lt"/>
                <a:cs typeface="Tahoma" panose="020B0604030504040204" pitchFamily="34" charset="0"/>
              </a:rPr>
              <a:t>G</a:t>
            </a:r>
            <a:r>
              <a:rPr lang="sl-SI" altLang="en-US" sz="2000" u="sng">
                <a:latin typeface="+mj-lt"/>
                <a:cs typeface="Tahoma" panose="020B0604030504040204" pitchFamily="34" charset="0"/>
              </a:rPr>
              <a:t>astrointestinal</a:t>
            </a:r>
            <a:r>
              <a:rPr lang="en-US" altLang="en-US" sz="2000" u="sng">
                <a:latin typeface="+mj-lt"/>
                <a:cs typeface="Tahoma" panose="020B0604030504040204" pitchFamily="34" charset="0"/>
              </a:rPr>
              <a:t> stromal tumour </a:t>
            </a:r>
            <a:endParaRPr lang="sl-SI" altLang="en-US" sz="2000" u="sng">
              <a:latin typeface="+mj-lt"/>
              <a:cs typeface="Tahoma" panose="020B060403050404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>
                <a:latin typeface="+mj-lt"/>
                <a:cs typeface="Tahoma" panose="020B0604030504040204" pitchFamily="34" charset="0"/>
              </a:rPr>
              <a:t>	</a:t>
            </a:r>
            <a:r>
              <a:rPr lang="en-US" altLang="en-US" sz="2000">
                <a:latin typeface="+mj-lt"/>
                <a:cs typeface="Tahoma" panose="020B0604030504040204" pitchFamily="34" charset="0"/>
              </a:rPr>
              <a:t>benign</a:t>
            </a:r>
            <a:r>
              <a:rPr lang="sl-SI" altLang="en-US" sz="2000">
                <a:latin typeface="+mj-lt"/>
                <a:cs typeface="Tahoma" panose="020B0604030504040204" pitchFamily="34" charset="0"/>
              </a:rPr>
              <a:t> (prognostic groups 1, 2, 3a)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>
                <a:latin typeface="+mj-lt"/>
                <a:cs typeface="Tahoma" panose="020B0604030504040204" pitchFamily="34" charset="0"/>
              </a:rPr>
              <a:t>	uncertain malignant potential  (group 4)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>
                <a:latin typeface="+mj-lt"/>
                <a:cs typeface="Tahoma" panose="020B0604030504040204" pitchFamily="34" charset="0"/>
              </a:rPr>
              <a:t>	malignant (groups 3b, 5, 6a, 6b)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altLang="en-US" sz="2000">
                <a:latin typeface="+mj-lt"/>
                <a:cs typeface="Tahoma" panose="020B0604030504040204" pitchFamily="34" charset="0"/>
              </a:rPr>
              <a:t>Kaposi sar</a:t>
            </a:r>
            <a:r>
              <a:rPr lang="sl-SI" altLang="en-US" sz="2000">
                <a:latin typeface="+mj-lt"/>
                <a:cs typeface="Tahoma" panose="020B0604030504040204" pitchFamily="34" charset="0"/>
              </a:rPr>
              <a:t>c</a:t>
            </a:r>
            <a:r>
              <a:rPr lang="en-US" altLang="en-US" sz="2000">
                <a:latin typeface="+mj-lt"/>
                <a:cs typeface="Tahoma" panose="020B0604030504040204" pitchFamily="34" charset="0"/>
              </a:rPr>
              <a:t>om</a:t>
            </a:r>
            <a:r>
              <a:rPr lang="sl-SI" altLang="en-US" sz="2000">
                <a:latin typeface="+mj-lt"/>
                <a:cs typeface="Tahoma" panose="020B0604030504040204" pitchFamily="34" charset="0"/>
              </a:rPr>
              <a:t>a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altLang="en-US" sz="2000">
                <a:latin typeface="+mj-lt"/>
                <a:cs typeface="Tahoma" panose="020B0604030504040204" pitchFamily="34" charset="0"/>
              </a:rPr>
              <a:t>Leiom</a:t>
            </a:r>
            <a:r>
              <a:rPr lang="sl-SI" altLang="en-US" sz="2000">
                <a:latin typeface="+mj-lt"/>
                <a:cs typeface="Tahoma" panose="020B0604030504040204" pitchFamily="34" charset="0"/>
              </a:rPr>
              <a:t>y</a:t>
            </a:r>
            <a:r>
              <a:rPr lang="en-US" altLang="en-US" sz="2000">
                <a:latin typeface="+mj-lt"/>
                <a:cs typeface="Tahoma" panose="020B0604030504040204" pitchFamily="34" charset="0"/>
              </a:rPr>
              <a:t>osar</a:t>
            </a:r>
            <a:r>
              <a:rPr lang="sl-SI" altLang="en-US" sz="2000">
                <a:latin typeface="+mj-lt"/>
                <a:cs typeface="Tahoma" panose="020B0604030504040204" pitchFamily="34" charset="0"/>
              </a:rPr>
              <a:t>c</a:t>
            </a:r>
            <a:r>
              <a:rPr lang="en-US" altLang="en-US" sz="2000">
                <a:latin typeface="+mj-lt"/>
                <a:cs typeface="Tahoma" panose="020B0604030504040204" pitchFamily="34" charset="0"/>
              </a:rPr>
              <a:t>om</a:t>
            </a:r>
            <a:r>
              <a:rPr lang="sl-SI" altLang="en-US" sz="2000">
                <a:latin typeface="+mj-lt"/>
                <a:cs typeface="Tahoma" panose="020B0604030504040204" pitchFamily="34" charset="0"/>
              </a:rPr>
              <a:t>a</a:t>
            </a:r>
            <a:r>
              <a:rPr lang="en-US" altLang="en-US" sz="2000">
                <a:latin typeface="+mj-lt"/>
                <a:cs typeface="Tahoma" panose="020B0604030504040204" pitchFamily="34" charset="0"/>
              </a:rPr>
              <a:t> </a:t>
            </a:r>
            <a:endParaRPr lang="sl-SI" altLang="en-US" sz="2000">
              <a:latin typeface="+mj-lt"/>
              <a:cs typeface="Tahoma" panose="020B060403050404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>
                <a:latin typeface="+mj-lt"/>
                <a:cs typeface="Tahoma" panose="020B0604030504040204" pitchFamily="34" charset="0"/>
              </a:rPr>
              <a:t>Synovial sarcoma</a:t>
            </a:r>
            <a:endParaRPr lang="en-US" altLang="en-US" sz="2000">
              <a:latin typeface="+mj-lt"/>
              <a:cs typeface="Tahoma" panose="020B060403050404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sl-SI" altLang="en-US" sz="2000">
              <a:latin typeface="+mj-lt"/>
            </a:endParaRPr>
          </a:p>
        </p:txBody>
      </p:sp>
      <p:sp>
        <p:nvSpPr>
          <p:cNvPr id="1536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altLang="en-US" sz="2400" b="1" smtClean="0"/>
              <a:t>WHO (2010) classification of tumours of the stomach</a:t>
            </a:r>
            <a:r>
              <a:rPr lang="sl-SI" altLang="en-US" sz="2400" smtClean="0"/>
              <a:t/>
            </a:r>
            <a:br>
              <a:rPr lang="sl-SI" altLang="en-US" sz="2400" smtClean="0"/>
            </a:br>
            <a:endParaRPr lang="en-US" alt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7338" y="1196975"/>
            <a:ext cx="8856662" cy="532765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sl-SI" sz="2000" b="1" u="sng"/>
              <a:t>LYMPHOMA</a:t>
            </a:r>
            <a:endParaRPr lang="en-US" sz="2000" b="1" u="sng"/>
          </a:p>
          <a:p>
            <a:pPr eaLnBrk="1" hangingPunct="1">
              <a:defRPr/>
            </a:pPr>
            <a:r>
              <a:rPr lang="sl-SI" sz="2000"/>
              <a:t>Diffuse large B-cell lymphoma</a:t>
            </a:r>
          </a:p>
          <a:p>
            <a:pPr eaLnBrk="1" hangingPunct="1">
              <a:defRPr/>
            </a:pPr>
            <a:r>
              <a:rPr lang="en-US" sz="2000"/>
              <a:t>Mantle</a:t>
            </a:r>
            <a:r>
              <a:rPr lang="sl-SI" sz="2000"/>
              <a:t> </a:t>
            </a:r>
            <a:r>
              <a:rPr lang="en-US" sz="2000"/>
              <a:t>cell </a:t>
            </a:r>
            <a:r>
              <a:rPr lang="sl-SI" sz="2000"/>
              <a:t>lymphoma</a:t>
            </a:r>
          </a:p>
          <a:p>
            <a:pPr eaLnBrk="1" hangingPunct="1">
              <a:defRPr/>
            </a:pPr>
            <a:r>
              <a:rPr lang="en-US" sz="2000"/>
              <a:t>Margi</a:t>
            </a:r>
            <a:r>
              <a:rPr lang="sl-SI" sz="2000"/>
              <a:t>nal</a:t>
            </a:r>
            <a:r>
              <a:rPr lang="en-US" sz="2000"/>
              <a:t> zone B</a:t>
            </a:r>
            <a:r>
              <a:rPr lang="sl-SI" sz="2000"/>
              <a:t>-cell lymphoma: </a:t>
            </a:r>
            <a:r>
              <a:rPr lang="sl-SI" sz="2000" b="1"/>
              <a:t>m</a:t>
            </a:r>
            <a:r>
              <a:rPr lang="sl-SI" sz="2000"/>
              <a:t>ucosa-</a:t>
            </a:r>
            <a:r>
              <a:rPr lang="sl-SI" sz="2000" b="1"/>
              <a:t>a</a:t>
            </a:r>
            <a:r>
              <a:rPr lang="sl-SI" sz="2000"/>
              <a:t>ssociated </a:t>
            </a:r>
            <a:r>
              <a:rPr lang="sl-SI" sz="2000" b="1"/>
              <a:t>l</a:t>
            </a:r>
            <a:r>
              <a:rPr lang="sl-SI" sz="2000"/>
              <a:t>ymphoid </a:t>
            </a:r>
            <a:r>
              <a:rPr lang="sl-SI" sz="2000" b="1"/>
              <a:t>t</a:t>
            </a:r>
            <a:r>
              <a:rPr lang="sl-SI" sz="2000"/>
              <a:t>issue (MALT lymphoma) </a:t>
            </a:r>
          </a:p>
          <a:p>
            <a:pPr marL="0" indent="0" eaLnBrk="1" hangingPunct="1">
              <a:buFontTx/>
              <a:buNone/>
              <a:defRPr/>
            </a:pPr>
            <a:endParaRPr lang="sl-SI" sz="2000" b="1" u="sng"/>
          </a:p>
          <a:p>
            <a:pPr marL="0" indent="0" eaLnBrk="1" hangingPunct="1">
              <a:buFontTx/>
              <a:buNone/>
              <a:defRPr/>
            </a:pPr>
            <a:r>
              <a:rPr lang="sl-SI" sz="2000" b="1" u="sng"/>
              <a:t>SECONDARY TUMOURS</a:t>
            </a:r>
            <a:endParaRPr lang="sl-SI" sz="2000"/>
          </a:p>
          <a:p>
            <a:pPr eaLnBrk="1" hangingPunct="1">
              <a:buFontTx/>
              <a:buChar char="-"/>
              <a:defRPr/>
            </a:pPr>
            <a:r>
              <a:rPr lang="sl-SI" sz="2000"/>
              <a:t>Breast carcinoma (2/3: lobular carcinoma)</a:t>
            </a:r>
          </a:p>
          <a:p>
            <a:pPr eaLnBrk="1" hangingPunct="1">
              <a:buFontTx/>
              <a:buChar char="-"/>
              <a:defRPr/>
            </a:pPr>
            <a:r>
              <a:rPr lang="sl-SI" sz="2000"/>
              <a:t>Malignant melanoma</a:t>
            </a:r>
          </a:p>
          <a:p>
            <a:pPr eaLnBrk="1" hangingPunct="1">
              <a:buFontTx/>
              <a:buChar char="-"/>
              <a:defRPr/>
            </a:pPr>
            <a:r>
              <a:rPr lang="sl-SI" sz="2000"/>
              <a:t>Pulmonary carcinoma</a:t>
            </a:r>
          </a:p>
          <a:p>
            <a:pPr eaLnBrk="1" hangingPunct="1">
              <a:buFontTx/>
              <a:buChar char="-"/>
              <a:defRPr/>
            </a:pPr>
            <a:r>
              <a:rPr lang="sl-SI" sz="2000"/>
              <a:t>Oesophagus</a:t>
            </a:r>
          </a:p>
          <a:p>
            <a:pPr eaLnBrk="1" hangingPunct="1">
              <a:buFontTx/>
              <a:buChar char="-"/>
              <a:defRPr/>
            </a:pPr>
            <a:r>
              <a:rPr lang="sl-SI" sz="2000"/>
              <a:t>Ovarium</a:t>
            </a:r>
          </a:p>
          <a:p>
            <a:pPr eaLnBrk="1" hangingPunct="1">
              <a:buFontTx/>
              <a:buChar char="-"/>
              <a:defRPr/>
            </a:pPr>
            <a:r>
              <a:rPr lang="sl-SI" sz="2000"/>
              <a:t>Pancreas</a:t>
            </a:r>
          </a:p>
          <a:p>
            <a:pPr eaLnBrk="1" hangingPunct="1">
              <a:buFontTx/>
              <a:buChar char="-"/>
              <a:defRPr/>
            </a:pPr>
            <a:r>
              <a:rPr lang="sl-SI" sz="2000"/>
              <a:t>Renal cell carcinoma</a:t>
            </a:r>
          </a:p>
          <a:p>
            <a:pPr eaLnBrk="1" hangingPunct="1">
              <a:buFontTx/>
              <a:buChar char="-"/>
              <a:defRPr/>
            </a:pPr>
            <a:endParaRPr lang="sl-SI" sz="2000"/>
          </a:p>
          <a:p>
            <a:pPr eaLnBrk="1" hangingPunct="1">
              <a:buFontTx/>
              <a:buChar char="-"/>
              <a:defRPr/>
            </a:pPr>
            <a:endParaRPr lang="en-US" sz="2000"/>
          </a:p>
          <a:p>
            <a:pPr marL="0" indent="0" eaLnBrk="1" hangingPunct="1">
              <a:buFontTx/>
              <a:buNone/>
              <a:defRPr/>
            </a:pPr>
            <a:endParaRPr lang="sl-SI" altLang="en-US" sz="2000"/>
          </a:p>
        </p:txBody>
      </p:sp>
      <p:sp>
        <p:nvSpPr>
          <p:cNvPr id="1638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sl-SI" altLang="en-US" sz="2400" b="1" smtClean="0"/>
              <a:t>WHO (2010) classification of tumours of the stomach</a:t>
            </a:r>
            <a:r>
              <a:rPr lang="sl-SI" altLang="en-US" sz="2400" smtClean="0"/>
              <a:t/>
            </a:r>
            <a:br>
              <a:rPr lang="sl-SI" altLang="en-US" sz="2400" smtClean="0"/>
            </a:br>
            <a:endParaRPr lang="en-US" alt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400" smtClean="0">
                <a:solidFill>
                  <a:schemeClr val="tx1"/>
                </a:solidFill>
              </a:rPr>
              <a:t>MALIGNANT TUMORS OF THE STOMACH</a:t>
            </a:r>
            <a:endParaRPr lang="en-US" altLang="en-US" sz="2400" smtClean="0">
              <a:solidFill>
                <a:schemeClr val="tx1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l-SI" altLang="en-US" sz="2000" b="1" smtClean="0"/>
              <a:t>Carcinoma 90% – 95%</a:t>
            </a:r>
          </a:p>
          <a:p>
            <a:pPr eaLnBrk="1" hangingPunct="1"/>
            <a:r>
              <a:rPr lang="sl-SI" altLang="en-US" sz="2000" smtClean="0"/>
              <a:t>Lymphoma                             4%</a:t>
            </a:r>
          </a:p>
          <a:p>
            <a:pPr eaLnBrk="1" hangingPunct="1"/>
            <a:r>
              <a:rPr lang="sl-SI" altLang="en-US" sz="2000" smtClean="0"/>
              <a:t>Neuroendocrine neoplasms   3%</a:t>
            </a:r>
          </a:p>
          <a:p>
            <a:pPr eaLnBrk="1" hangingPunct="1"/>
            <a:r>
              <a:rPr lang="sl-SI" altLang="en-US" sz="2000" smtClean="0"/>
              <a:t>Mesenchymal tumors             2%:</a:t>
            </a:r>
          </a:p>
          <a:p>
            <a:pPr lvl="1" eaLnBrk="1" hangingPunct="1"/>
            <a:r>
              <a:rPr lang="sl-SI" altLang="en-US" sz="2000" b="1" smtClean="0"/>
              <a:t>G</a:t>
            </a:r>
            <a:r>
              <a:rPr lang="sl-SI" altLang="en-US" sz="2000" smtClean="0"/>
              <a:t>astro</a:t>
            </a:r>
            <a:r>
              <a:rPr lang="sl-SI" altLang="en-US" sz="2000" b="1" smtClean="0"/>
              <a:t>I</a:t>
            </a:r>
            <a:r>
              <a:rPr lang="sl-SI" altLang="en-US" sz="2000" smtClean="0"/>
              <a:t>ntestinal </a:t>
            </a:r>
            <a:r>
              <a:rPr lang="sl-SI" altLang="en-US" sz="2000" b="1" smtClean="0"/>
              <a:t>S</a:t>
            </a:r>
            <a:r>
              <a:rPr lang="sl-SI" altLang="en-US" sz="2000" smtClean="0"/>
              <a:t>tromal </a:t>
            </a:r>
            <a:r>
              <a:rPr lang="sl-SI" altLang="en-US" sz="2000" b="1" smtClean="0"/>
              <a:t>T</a:t>
            </a:r>
            <a:r>
              <a:rPr lang="sl-SI" altLang="en-US" sz="2000" smtClean="0"/>
              <a:t>umor (GIST)</a:t>
            </a:r>
          </a:p>
          <a:p>
            <a:pPr lvl="1" eaLnBrk="1" hangingPunct="1"/>
            <a:r>
              <a:rPr lang="sl-SI" altLang="en-US" sz="2000" smtClean="0"/>
              <a:t>Leiomyosarcoma</a:t>
            </a:r>
          </a:p>
          <a:p>
            <a:pPr lvl="1" eaLnBrk="1" hangingPunct="1"/>
            <a:r>
              <a:rPr lang="sl-SI" altLang="en-US" sz="2000" smtClean="0"/>
              <a:t>Malignant schwannoma</a:t>
            </a:r>
            <a:endParaRPr lang="en-US" alt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eaLnBrk="1" hangingPunct="1"/>
            <a:r>
              <a:rPr lang="sl-SI" altLang="en-US" sz="2400" smtClean="0">
                <a:solidFill>
                  <a:schemeClr val="tx1"/>
                </a:solidFill>
              </a:rPr>
              <a:t>GASTRIC CARCINOMA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pPr eaLnBrk="1" hangingPunct="1"/>
            <a:r>
              <a:rPr lang="sl-SI" altLang="en-US" sz="2000" smtClean="0"/>
              <a:t>the most common gastric tumor</a:t>
            </a:r>
          </a:p>
          <a:p>
            <a:pPr eaLnBrk="1" hangingPunct="1">
              <a:buFontTx/>
              <a:buNone/>
            </a:pPr>
            <a:endParaRPr lang="sl-SI" altLang="en-US" sz="2000" smtClean="0">
              <a:solidFill>
                <a:srgbClr val="A50021"/>
              </a:solidFill>
            </a:endParaRPr>
          </a:p>
          <a:p>
            <a:pPr eaLnBrk="1" hangingPunct="1">
              <a:buFontTx/>
              <a:buNone/>
            </a:pPr>
            <a:r>
              <a:rPr lang="sl-SI" altLang="en-US" sz="2000" smtClean="0">
                <a:solidFill>
                  <a:srgbClr val="A50021"/>
                </a:solidFill>
              </a:rPr>
              <a:t>High incidence</a:t>
            </a:r>
            <a:r>
              <a:rPr lang="sl-SI" altLang="en-US" sz="2000" smtClean="0"/>
              <a:t>: Japan, China, Chile, Columbia, Russia, Portugal</a:t>
            </a:r>
          </a:p>
          <a:p>
            <a:pPr eaLnBrk="1" hangingPunct="1">
              <a:buFontTx/>
              <a:buNone/>
            </a:pPr>
            <a:r>
              <a:rPr lang="sl-SI" altLang="en-US" sz="2000" smtClean="0">
                <a:solidFill>
                  <a:srgbClr val="A50021"/>
                </a:solidFill>
              </a:rPr>
              <a:t>Decrease in incidence</a:t>
            </a:r>
            <a:r>
              <a:rPr lang="sl-SI" altLang="en-US" sz="2000" smtClean="0"/>
              <a:t>: SAD, UK, Canada, Australia</a:t>
            </a:r>
          </a:p>
          <a:p>
            <a:pPr eaLnBrk="1" hangingPunct="1">
              <a:buFontTx/>
              <a:buNone/>
            </a:pPr>
            <a:endParaRPr lang="sl-SI" altLang="en-US" sz="2000" smtClean="0"/>
          </a:p>
          <a:p>
            <a:pPr eaLnBrk="1" hangingPunct="1"/>
            <a:r>
              <a:rPr lang="sl-SI" altLang="en-US" sz="2000" b="1" u="sng" smtClean="0"/>
              <a:t>Patogenesis</a:t>
            </a:r>
          </a:p>
          <a:p>
            <a:pPr eaLnBrk="1" hangingPunct="1">
              <a:buFontTx/>
              <a:buNone/>
            </a:pPr>
            <a:r>
              <a:rPr lang="sl-SI" altLang="en-US" sz="2000" b="1" smtClean="0"/>
              <a:t>	</a:t>
            </a:r>
            <a:r>
              <a:rPr lang="sl-SI" altLang="en-US" sz="2000" smtClean="0"/>
              <a:t>environmental factors</a:t>
            </a:r>
          </a:p>
          <a:p>
            <a:pPr eaLnBrk="1" hangingPunct="1">
              <a:buFontTx/>
              <a:buNone/>
            </a:pPr>
            <a:r>
              <a:rPr lang="sl-SI" altLang="en-US" sz="2000" b="1" smtClean="0"/>
              <a:t>	</a:t>
            </a:r>
            <a:r>
              <a:rPr lang="sl-SI" altLang="en-US" sz="2000" smtClean="0"/>
              <a:t>atrophic gastritis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	genetic factors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400" smtClean="0">
                <a:solidFill>
                  <a:schemeClr val="tx1"/>
                </a:solidFill>
              </a:rPr>
              <a:t>GASTRIC CARCINOMA</a:t>
            </a:r>
            <a:endParaRPr lang="en-US" altLang="en-US" sz="2400" smtClean="0">
              <a:solidFill>
                <a:schemeClr val="tx1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57338"/>
            <a:ext cx="8229600" cy="4525962"/>
          </a:xfrm>
        </p:spPr>
        <p:txBody>
          <a:bodyPr/>
          <a:lstStyle/>
          <a:p>
            <a:pPr eaLnBrk="1" hangingPunct="1"/>
            <a:r>
              <a:rPr lang="sl-SI" altLang="en-US" sz="2000" b="1" u="sng" smtClean="0"/>
              <a:t>Environmental factors</a:t>
            </a:r>
          </a:p>
          <a:p>
            <a:pPr lvl="1" eaLnBrk="1" hangingPunct="1"/>
            <a:r>
              <a:rPr lang="sl-SI" altLang="en-US" sz="2000" i="1" smtClean="0"/>
              <a:t>H. pylori</a:t>
            </a:r>
            <a:r>
              <a:rPr lang="sl-SI" altLang="en-US" sz="2000" smtClean="0"/>
              <a:t> infection</a:t>
            </a:r>
          </a:p>
          <a:p>
            <a:pPr lvl="1" eaLnBrk="1" hangingPunct="1"/>
            <a:r>
              <a:rPr lang="sl-SI" altLang="en-US" sz="2000" smtClean="0"/>
              <a:t>Diet:</a:t>
            </a:r>
          </a:p>
          <a:p>
            <a:pPr lvl="3" eaLnBrk="1" hangingPunct="1"/>
            <a:r>
              <a:rPr lang="sl-SI" altLang="en-US" smtClean="0">
                <a:solidFill>
                  <a:srgbClr val="A50021"/>
                </a:solidFill>
              </a:rPr>
              <a:t>Nitrites</a:t>
            </a:r>
            <a:r>
              <a:rPr lang="sl-SI" altLang="en-US" smtClean="0"/>
              <a:t> derived from nitrates = N-nitroso preserved food, water</a:t>
            </a:r>
          </a:p>
          <a:p>
            <a:pPr lvl="3" eaLnBrk="1" hangingPunct="1"/>
            <a:r>
              <a:rPr lang="sl-SI" altLang="en-US" smtClean="0"/>
              <a:t>Smoked and salted foods, chili peppers</a:t>
            </a:r>
          </a:p>
          <a:p>
            <a:pPr lvl="3" eaLnBrk="1" hangingPunct="1"/>
            <a:r>
              <a:rPr lang="en-US" altLang="en-US" smtClean="0"/>
              <a:t>Deficiency</a:t>
            </a:r>
            <a:r>
              <a:rPr lang="sl-SI" altLang="en-US" smtClean="0"/>
              <a:t> in fresh fruit and vegetables</a:t>
            </a:r>
          </a:p>
          <a:p>
            <a:pPr lvl="3" eaLnBrk="1" hangingPunct="1"/>
            <a:r>
              <a:rPr lang="sl-SI" altLang="en-US" smtClean="0"/>
              <a:t>Cigarette smoking</a:t>
            </a:r>
          </a:p>
          <a:p>
            <a:pPr lvl="4" eaLnBrk="1" hangingPunct="1">
              <a:buFontTx/>
              <a:buNone/>
            </a:pPr>
            <a:endParaRPr lang="sl-SI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400" smtClean="0">
                <a:solidFill>
                  <a:schemeClr val="tx1"/>
                </a:solidFill>
              </a:rPr>
              <a:t>GASTRIC CARCINOMA</a:t>
            </a:r>
            <a:endParaRPr lang="en-US" altLang="en-US" sz="2400" smtClean="0">
              <a:solidFill>
                <a:schemeClr val="tx1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l-SI" altLang="en-US" sz="2000" b="1" u="sng" smtClean="0"/>
              <a:t>Genetic factors</a:t>
            </a:r>
            <a:endParaRPr lang="sl-SI" altLang="en-US" sz="2000" smtClean="0"/>
          </a:p>
          <a:p>
            <a:pPr lvl="1" eaLnBrk="1" hangingPunct="1">
              <a:buFontTx/>
              <a:buChar char="-"/>
            </a:pPr>
            <a:r>
              <a:rPr lang="sl-SI" altLang="en-US" sz="2000" smtClean="0"/>
              <a:t>Family history of gastric cancer</a:t>
            </a:r>
          </a:p>
          <a:p>
            <a:pPr lvl="1" eaLnBrk="1" hangingPunct="1">
              <a:buFontTx/>
              <a:buChar char="-"/>
            </a:pPr>
            <a:r>
              <a:rPr lang="sl-SI" altLang="en-US" sz="2000" smtClean="0"/>
              <a:t>Hereditary nonpolyposis colon cancer syndrome</a:t>
            </a:r>
          </a:p>
          <a:p>
            <a:pPr lvl="1" eaLnBrk="1" hangingPunct="1">
              <a:buFontTx/>
              <a:buChar char="-"/>
            </a:pPr>
            <a:r>
              <a:rPr lang="sl-SI" altLang="en-US" sz="2000" smtClean="0"/>
              <a:t>Familial gastric carcinoma syndrome (hereditary diffuse gastric carcinoma with E-cadherin mutation)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223963"/>
            <a:ext cx="6192837" cy="4581525"/>
          </a:xfrm>
        </p:spPr>
        <p:txBody>
          <a:bodyPr/>
          <a:lstStyle/>
          <a:p>
            <a:pPr algn="l" eaLnBrk="1" hangingPunct="1">
              <a:defRPr/>
            </a:pPr>
            <a:r>
              <a:rPr lang="sl-SI" altLang="en-US" sz="2000"/>
              <a:t>= </a:t>
            </a:r>
            <a:r>
              <a:rPr lang="sl-SI" altLang="en-US" sz="2000" u="sng"/>
              <a:t>intraepithelial neoplasia </a:t>
            </a:r>
            <a:r>
              <a:rPr lang="sl-SI" altLang="en-US" sz="2000"/>
              <a:t>(used only for dysplasia of the anal canal)</a:t>
            </a:r>
          </a:p>
          <a:p>
            <a:pPr algn="l" eaLnBrk="1" hangingPunct="1">
              <a:defRPr/>
            </a:pPr>
            <a:r>
              <a:rPr lang="sl-SI" altLang="en-US" sz="2000"/>
              <a:t>= </a:t>
            </a:r>
            <a:r>
              <a:rPr lang="sl-SI" altLang="en-US" sz="2000" b="1"/>
              <a:t>dysplasia:</a:t>
            </a:r>
            <a:r>
              <a:rPr lang="sl-SI" altLang="en-US" sz="2000"/>
              <a:t> disorder of the architecture and the uniformity of the cells within the epitelium above the basal membrane (cellular and nuclear pleomorphism, mitoses)</a:t>
            </a:r>
          </a:p>
          <a:p>
            <a:pPr algn="l" eaLnBrk="1" hangingPunct="1">
              <a:defRPr/>
            </a:pPr>
            <a:endParaRPr lang="sl-SI" altLang="en-US" sz="2000"/>
          </a:p>
          <a:p>
            <a:pPr marL="342900" indent="-342900" algn="l" eaLnBrk="1" hangingPunct="1">
              <a:buFont typeface="Arial" panose="020B0604020202020204" pitchFamily="34" charset="0"/>
              <a:buChar char="•"/>
              <a:defRPr/>
            </a:pPr>
            <a:r>
              <a:rPr lang="sl-SI" altLang="en-US" sz="2000">
                <a:solidFill>
                  <a:srgbClr val="003366"/>
                </a:solidFill>
              </a:rPr>
              <a:t>Low-grade dysplasia 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  <a:defRPr/>
            </a:pPr>
            <a:r>
              <a:rPr lang="sl-SI" altLang="en-US" sz="2000">
                <a:solidFill>
                  <a:srgbClr val="003366"/>
                </a:solidFill>
              </a:rPr>
              <a:t>High-grade dysplasia</a:t>
            </a:r>
          </a:p>
          <a:p>
            <a:pPr algn="l" eaLnBrk="1" hangingPunct="1">
              <a:defRPr/>
            </a:pPr>
            <a:endParaRPr lang="sl-SI" altLang="en-US" sz="2000">
              <a:solidFill>
                <a:srgbClr val="003366"/>
              </a:solidFill>
            </a:endParaRPr>
          </a:p>
          <a:p>
            <a:pPr algn="l" eaLnBrk="1" hangingPunct="1">
              <a:defRPr/>
            </a:pPr>
            <a:r>
              <a:rPr lang="sl-SI" altLang="en-US" sz="2000">
                <a:solidFill>
                  <a:srgbClr val="003366"/>
                </a:solidFill>
              </a:rPr>
              <a:t>High-grade dysplasia = Carcinoma in situ:</a:t>
            </a:r>
            <a:r>
              <a:rPr lang="sl-SI" altLang="en-US" sz="2000"/>
              <a:t> dysplasia involves the entire thickness of </a:t>
            </a:r>
            <a:r>
              <a:rPr lang="sl-SI" altLang="en-US" sz="2000" u="sng"/>
              <a:t>the epithelium</a:t>
            </a:r>
            <a:r>
              <a:rPr lang="sl-SI" altLang="en-US" sz="2000"/>
              <a:t>: the lesion is confined to the normal tissue, beyond the basal membrane</a:t>
            </a:r>
          </a:p>
          <a:p>
            <a:pPr algn="l" eaLnBrk="1" hangingPunct="1">
              <a:defRPr/>
            </a:pPr>
            <a:endParaRPr lang="sl-SI" altLang="en-US" sz="200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38200" y="115888"/>
            <a:ext cx="7772400" cy="762000"/>
          </a:xfrm>
          <a:noFill/>
        </p:spPr>
        <p:txBody>
          <a:bodyPr anchor="b" anchorCtr="1"/>
          <a:lstStyle/>
          <a:p>
            <a:pPr eaLnBrk="1" hangingPunct="1"/>
            <a:r>
              <a:rPr lang="sl-SI" altLang="en-US" sz="2400" smtClean="0">
                <a:solidFill>
                  <a:schemeClr val="tx1"/>
                </a:solidFill>
              </a:rPr>
              <a:t>PRECURSOR OF GASTRIC CARCINOMA</a:t>
            </a:r>
          </a:p>
        </p:txBody>
      </p:sp>
      <p:pic>
        <p:nvPicPr>
          <p:cNvPr id="3076" name="Picture 1"/>
          <p:cNvPicPr>
            <a:picLocks noChangeAspect="1"/>
          </p:cNvPicPr>
          <p:nvPr/>
        </p:nvPicPr>
        <p:blipFill>
          <a:blip r:embed="rId2"/>
          <a:srcRect r="52684"/>
          <a:stretch>
            <a:fillRect/>
          </a:stretch>
        </p:blipFill>
        <p:spPr bwMode="auto">
          <a:xfrm>
            <a:off x="6659563" y="1341438"/>
            <a:ext cx="2087562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400" smtClean="0">
                <a:solidFill>
                  <a:schemeClr val="tx1"/>
                </a:solidFill>
              </a:rPr>
              <a:t>GASTRIC CARCINOMA</a:t>
            </a:r>
            <a:endParaRPr lang="en-US" altLang="en-US" sz="2400" smtClean="0">
              <a:solidFill>
                <a:schemeClr val="tx1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l-SI" altLang="en-US" sz="2000" b="1" u="sng" smtClean="0"/>
              <a:t>Location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>
                <a:solidFill>
                  <a:srgbClr val="FF0000"/>
                </a:solidFill>
              </a:rPr>
              <a:t>Antropyloric region</a:t>
            </a:r>
            <a:r>
              <a:rPr lang="sl-SI" altLang="en-US" sz="2000" smtClean="0"/>
              <a:t>: 50 – 60%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cardia: 25%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body: 15 – 25%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0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>
                <a:solidFill>
                  <a:srgbClr val="FF0000"/>
                </a:solidFill>
              </a:rPr>
              <a:t>Lesser curvature</a:t>
            </a:r>
            <a:r>
              <a:rPr lang="sl-SI" altLang="en-US" sz="2000" smtClean="0"/>
              <a:t>: 40%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Greater curvature: 12%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0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 </a:t>
            </a:r>
            <a:endParaRPr lang="en-US" alt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400" smtClean="0">
                <a:solidFill>
                  <a:schemeClr val="tx1"/>
                </a:solidFill>
              </a:rPr>
              <a:t>GASTRIC CARCINOMA</a:t>
            </a:r>
            <a:endParaRPr lang="en-US" altLang="en-US" sz="2400" smtClean="0">
              <a:solidFill>
                <a:schemeClr val="tx1"/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l-SI" altLang="en-US" sz="2000" b="1" u="sng" smtClean="0"/>
              <a:t>Classifications</a:t>
            </a:r>
            <a:r>
              <a:rPr lang="sl-SI" altLang="en-US" sz="2000" smtClean="0"/>
              <a:t> according to:</a:t>
            </a:r>
          </a:p>
          <a:p>
            <a:pPr eaLnBrk="1" hangingPunct="1">
              <a:buFontTx/>
              <a:buNone/>
            </a:pPr>
            <a:endParaRPr lang="sl-SI" altLang="en-US" sz="2000" smtClean="0"/>
          </a:p>
          <a:p>
            <a:pPr eaLnBrk="1" hangingPunct="1">
              <a:buFontTx/>
              <a:buNone/>
            </a:pPr>
            <a:r>
              <a:rPr lang="sl-SI" altLang="en-US" sz="2000" smtClean="0"/>
              <a:t>I</a:t>
            </a:r>
            <a:r>
              <a:rPr lang="sl-SI" altLang="en-US" sz="2000" u="sng" smtClean="0"/>
              <a:t>: depth of invasion</a:t>
            </a:r>
          </a:p>
          <a:p>
            <a:pPr eaLnBrk="1" hangingPunct="1">
              <a:buFontTx/>
              <a:buNone/>
            </a:pPr>
            <a:endParaRPr lang="sl-SI" altLang="en-US" sz="2000" u="sng" smtClean="0"/>
          </a:p>
          <a:p>
            <a:pPr eaLnBrk="1" hangingPunct="1">
              <a:buFontTx/>
              <a:buNone/>
            </a:pPr>
            <a:r>
              <a:rPr lang="sl-SI" altLang="en-US" sz="2000" smtClean="0"/>
              <a:t>II: macroscopic growth pattern</a:t>
            </a:r>
          </a:p>
          <a:p>
            <a:pPr eaLnBrk="1" hangingPunct="1">
              <a:buFontTx/>
              <a:buNone/>
            </a:pPr>
            <a:endParaRPr lang="sl-SI" altLang="en-US" sz="2000" smtClean="0"/>
          </a:p>
          <a:p>
            <a:pPr eaLnBrk="1" hangingPunct="1">
              <a:buFontTx/>
              <a:buNone/>
            </a:pPr>
            <a:r>
              <a:rPr lang="sl-SI" altLang="en-US" sz="2000" u="sng" smtClean="0"/>
              <a:t>III: histologic type</a:t>
            </a:r>
            <a:endParaRPr lang="en-US" altLang="en-US" sz="2000" u="sn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836613"/>
          </a:xfrm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GASTRIC CARCINOMA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181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400" smtClean="0"/>
              <a:t>I -  DEPTH OF INVASION:</a:t>
            </a:r>
          </a:p>
          <a:p>
            <a:pPr eaLnBrk="1" hangingPunct="1">
              <a:buFontTx/>
              <a:buNone/>
            </a:pPr>
            <a:r>
              <a:rPr lang="sl-SI" altLang="en-US" sz="2400" smtClean="0">
                <a:solidFill>
                  <a:srgbClr val="FF0000"/>
                </a:solidFill>
              </a:rPr>
              <a:t>1.	EARLY </a:t>
            </a:r>
            <a:r>
              <a:rPr lang="en-US" altLang="en-US" sz="2400" smtClean="0">
                <a:solidFill>
                  <a:srgbClr val="FF0000"/>
                </a:solidFill>
              </a:rPr>
              <a:t>GASTRIC CARCINOMA</a:t>
            </a:r>
            <a:r>
              <a:rPr lang="sl-SI" altLang="en-US" sz="2400" smtClean="0">
                <a:solidFill>
                  <a:srgbClr val="FF0000"/>
                </a:solidFill>
              </a:rPr>
              <a:t>: 10% - 21%</a:t>
            </a:r>
          </a:p>
          <a:p>
            <a:pPr eaLnBrk="1" hangingPunct="1">
              <a:buFontTx/>
              <a:buNone/>
            </a:pPr>
            <a:r>
              <a:rPr lang="sl-SI" altLang="en-US" sz="2400" smtClean="0">
                <a:solidFill>
                  <a:srgbClr val="FF0000"/>
                </a:solidFill>
              </a:rPr>
              <a:t>Multicentric:</a:t>
            </a:r>
          </a:p>
          <a:p>
            <a:pPr eaLnBrk="1" hangingPunct="1">
              <a:buFontTx/>
              <a:buNone/>
            </a:pPr>
            <a:r>
              <a:rPr lang="sl-SI" altLang="en-US" sz="2400" smtClean="0">
                <a:solidFill>
                  <a:srgbClr val="FF0000"/>
                </a:solidFill>
              </a:rPr>
              <a:t>3 – 13%</a:t>
            </a:r>
          </a:p>
          <a:p>
            <a:pPr eaLnBrk="1" hangingPunct="1">
              <a:buFontTx/>
              <a:buNone/>
            </a:pPr>
            <a:endParaRPr lang="sl-SI" altLang="en-US" sz="2400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endParaRPr lang="sl-SI" altLang="en-US" sz="2400" smtClean="0"/>
          </a:p>
          <a:p>
            <a:pPr eaLnBrk="1" hangingPunct="1">
              <a:buFontTx/>
              <a:buNone/>
            </a:pPr>
            <a:endParaRPr lang="sl-SI" altLang="en-US" sz="2400" smtClean="0"/>
          </a:p>
          <a:p>
            <a:pPr eaLnBrk="1" hangingPunct="1">
              <a:buFontTx/>
              <a:buNone/>
            </a:pPr>
            <a:r>
              <a:rPr lang="sl-SI" altLang="en-US" sz="2400" smtClean="0"/>
              <a:t>	</a:t>
            </a:r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3810000" y="3276600"/>
            <a:ext cx="426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>
            <a:off x="3810000" y="3657600"/>
            <a:ext cx="426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3810000" y="4495800"/>
            <a:ext cx="4267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3810000" y="4953000"/>
            <a:ext cx="434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>
            <a:off x="3810000" y="5181600"/>
            <a:ext cx="434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>
            <a:off x="3810000" y="5181600"/>
            <a:ext cx="4419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2590800" y="3200400"/>
            <a:ext cx="1371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b="1">
                <a:solidFill>
                  <a:srgbClr val="FF0000"/>
                </a:solidFill>
              </a:rPr>
              <a:t>mucosa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2286000" y="38862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b="1">
                <a:solidFill>
                  <a:srgbClr val="FF0000"/>
                </a:solidFill>
              </a:rPr>
              <a:t>    submucosa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1905000" y="44958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/>
              <a:t>          muscle coat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2555875" y="48768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/>
              <a:t>serosa</a:t>
            </a: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6400800" y="2895600"/>
            <a:ext cx="1752600" cy="1447800"/>
          </a:xfrm>
          <a:prstGeom prst="irregularSeal2">
            <a:avLst/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4419600" y="3200400"/>
            <a:ext cx="990600" cy="457200"/>
          </a:xfrm>
          <a:prstGeom prst="irregularSeal2">
            <a:avLst/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457200" y="5486400"/>
            <a:ext cx="8382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 b="1">
                <a:sym typeface="Symbol" pitchFamily="18" charset="2"/>
              </a:rPr>
              <a:t> metastases to regi</a:t>
            </a:r>
            <a:r>
              <a:rPr lang="en-US" altLang="en-US" sz="2400" b="1">
                <a:sym typeface="Symbol" pitchFamily="18" charset="2"/>
              </a:rPr>
              <a:t>o</a:t>
            </a:r>
            <a:r>
              <a:rPr lang="sl-SI" altLang="en-US" sz="2400" b="1">
                <a:sym typeface="Symbol" pitchFamily="18" charset="2"/>
              </a:rPr>
              <a:t>nal lymph nodes!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400"/>
              <a:t>5-year survival: 90 – 95% without lymph node metastases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Tv1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t="2220"/>
          <a:stretch>
            <a:fillRect/>
          </a:stretch>
        </p:blipFill>
        <p:spPr bwMode="auto">
          <a:xfrm>
            <a:off x="1066800" y="1524000"/>
            <a:ext cx="69342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914400" y="533400"/>
            <a:ext cx="6781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sl-SI" altLang="en-US" sz="2400"/>
              <a:t>EARLY GASTRIC CARCINOMA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sl-SI" altLang="en-US" sz="2400"/>
              <a:t>confined to mucosa</a:t>
            </a: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GASTRIC CARCINOMA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1219200"/>
            <a:ext cx="8229600" cy="5181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400" b="1" smtClean="0"/>
              <a:t>I</a:t>
            </a:r>
            <a:r>
              <a:rPr lang="sl-SI" altLang="en-US" sz="2400" smtClean="0"/>
              <a:t> – DEPTH OF INVASION</a:t>
            </a:r>
          </a:p>
          <a:p>
            <a:pPr eaLnBrk="1" hangingPunct="1">
              <a:buFontTx/>
              <a:buNone/>
            </a:pPr>
            <a:r>
              <a:rPr lang="sl-SI" altLang="en-US" sz="2400" smtClean="0">
                <a:solidFill>
                  <a:srgbClr val="FF0000"/>
                </a:solidFill>
              </a:rPr>
              <a:t>2. ADVANCED</a:t>
            </a:r>
            <a:r>
              <a:rPr lang="en-US" altLang="en-US" sz="2400" smtClean="0">
                <a:solidFill>
                  <a:srgbClr val="FF0000"/>
                </a:solidFill>
              </a:rPr>
              <a:t> GASTRIC CARCINOMA</a:t>
            </a:r>
            <a:r>
              <a:rPr lang="sl-SI" altLang="en-US" sz="2400" smtClean="0">
                <a:solidFill>
                  <a:srgbClr val="FF0000"/>
                </a:solidFill>
              </a:rPr>
              <a:t> = invasion into muscle coat</a:t>
            </a:r>
          </a:p>
          <a:p>
            <a:pPr eaLnBrk="1" hangingPunct="1">
              <a:buFontTx/>
              <a:buNone/>
            </a:pPr>
            <a:endParaRPr lang="sl-SI" altLang="en-US" sz="2400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endParaRPr lang="sl-SI" altLang="en-US" sz="2400" smtClean="0">
              <a:solidFill>
                <a:srgbClr val="006600"/>
              </a:solidFill>
            </a:endParaRPr>
          </a:p>
          <a:p>
            <a:pPr eaLnBrk="1" hangingPunct="1">
              <a:buFontTx/>
              <a:buNone/>
            </a:pPr>
            <a:endParaRPr lang="sl-SI" altLang="en-US" sz="2400" smtClean="0"/>
          </a:p>
          <a:p>
            <a:pPr eaLnBrk="1" hangingPunct="1">
              <a:buFontTx/>
              <a:buNone/>
            </a:pPr>
            <a:endParaRPr lang="sl-SI" altLang="en-US" sz="2400" smtClean="0"/>
          </a:p>
          <a:p>
            <a:pPr eaLnBrk="1" hangingPunct="1">
              <a:buFontTx/>
              <a:buNone/>
            </a:pPr>
            <a:r>
              <a:rPr lang="sl-SI" altLang="en-US" sz="2400" smtClean="0"/>
              <a:t>	</a:t>
            </a:r>
          </a:p>
        </p:txBody>
      </p:sp>
      <p:sp>
        <p:nvSpPr>
          <p:cNvPr id="25604" name="Line 4"/>
          <p:cNvSpPr>
            <a:spLocks noChangeShapeType="1"/>
          </p:cNvSpPr>
          <p:nvPr/>
        </p:nvSpPr>
        <p:spPr bwMode="auto">
          <a:xfrm>
            <a:off x="3810000" y="3276600"/>
            <a:ext cx="426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>
            <a:off x="3810000" y="3657600"/>
            <a:ext cx="426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>
            <a:off x="3810000" y="4495800"/>
            <a:ext cx="4267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3810000" y="4953000"/>
            <a:ext cx="434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>
            <a:off x="3810000" y="5181600"/>
            <a:ext cx="434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3810000" y="5181600"/>
            <a:ext cx="4419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2590800" y="3200400"/>
            <a:ext cx="1371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b="1">
                <a:solidFill>
                  <a:srgbClr val="FF0000"/>
                </a:solidFill>
              </a:rPr>
              <a:t>mucosa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2286000" y="38862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b="1">
                <a:solidFill>
                  <a:srgbClr val="FF0000"/>
                </a:solidFill>
              </a:rPr>
              <a:t>     submukosa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1905000" y="44958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b="1" i="1">
                <a:solidFill>
                  <a:srgbClr val="FF0000"/>
                </a:solidFill>
              </a:rPr>
              <a:t>           </a:t>
            </a:r>
            <a:r>
              <a:rPr lang="sl-SI" altLang="en-US" b="1" i="1" u="sng">
                <a:solidFill>
                  <a:srgbClr val="FF0000"/>
                </a:solidFill>
              </a:rPr>
              <a:t>muscle coat</a:t>
            </a: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2543175" y="48768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b="1">
                <a:solidFill>
                  <a:srgbClr val="FF0000"/>
                </a:solidFill>
              </a:rPr>
              <a:t> serosa    </a:t>
            </a:r>
          </a:p>
        </p:txBody>
      </p:sp>
      <p:sp>
        <p:nvSpPr>
          <p:cNvPr id="25614" name="AutoShape 14"/>
          <p:cNvSpPr>
            <a:spLocks noChangeArrowheads="1"/>
          </p:cNvSpPr>
          <p:nvPr/>
        </p:nvSpPr>
        <p:spPr bwMode="auto">
          <a:xfrm>
            <a:off x="4648200" y="2895600"/>
            <a:ext cx="2286000" cy="2362200"/>
          </a:xfrm>
          <a:prstGeom prst="irregularSeal2">
            <a:avLst/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762000" y="56388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/>
              <a:t>5-year survival: &lt; 5%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a difuzni 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 r="44563"/>
          <a:stretch>
            <a:fillRect/>
          </a:stretch>
        </p:blipFill>
        <p:spPr bwMode="auto">
          <a:xfrm>
            <a:off x="76200" y="1165225"/>
            <a:ext cx="4038600" cy="54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76200" y="404813"/>
            <a:ext cx="6858000" cy="79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sl-SI" altLang="en-US" sz="2400"/>
              <a:t>ADVANCED GASTRIC CARCINOMA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sl-SI" altLang="en-US" sz="2400"/>
              <a:t>Invasion to muscle coat</a:t>
            </a:r>
            <a:endParaRPr lang="en-US" altLang="en-US" sz="2400"/>
          </a:p>
        </p:txBody>
      </p:sp>
      <p:pic>
        <p:nvPicPr>
          <p:cNvPr id="26628" name="Picture 4" descr="Ca-seroza-10x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l="7813"/>
          <a:stretch>
            <a:fillRect/>
          </a:stretch>
        </p:blipFill>
        <p:spPr bwMode="auto">
          <a:xfrm>
            <a:off x="4191000" y="2978150"/>
            <a:ext cx="44958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4138613" y="2540000"/>
            <a:ext cx="4033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/>
              <a:t>Invasion to subserosa</a:t>
            </a: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Line 2"/>
          <p:cNvSpPr>
            <a:spLocks noChangeShapeType="1"/>
          </p:cNvSpPr>
          <p:nvPr/>
        </p:nvSpPr>
        <p:spPr bwMode="auto">
          <a:xfrm>
            <a:off x="1600200" y="18288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651" name="Line 3"/>
          <p:cNvSpPr>
            <a:spLocks noChangeShapeType="1"/>
          </p:cNvSpPr>
          <p:nvPr/>
        </p:nvSpPr>
        <p:spPr bwMode="auto">
          <a:xfrm>
            <a:off x="1600200" y="22098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 flipV="1">
            <a:off x="1676400" y="3352800"/>
            <a:ext cx="670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990600" y="609600"/>
            <a:ext cx="7391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sl-SI" sz="2000">
              <a:latin typeface="+mn-lt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81000" y="1828800"/>
            <a:ext cx="1371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381000" y="1676400"/>
            <a:ext cx="1981200" cy="284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sl-SI">
                <a:latin typeface="+mn-lt"/>
              </a:rPr>
              <a:t>Mucosa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sl-SI">
                <a:latin typeface="+mn-lt"/>
              </a:rPr>
              <a:t>Submucosa</a:t>
            </a:r>
          </a:p>
          <a:p>
            <a:pPr eaLnBrk="1" hangingPunct="1">
              <a:spcBef>
                <a:spcPct val="50000"/>
              </a:spcBef>
              <a:defRPr/>
            </a:pPr>
            <a:endParaRPr lang="sl-SI">
              <a:latin typeface="+mn-lt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sl-SI">
                <a:latin typeface="+mn-lt"/>
              </a:rPr>
              <a:t>Muscle coat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sl-SI">
                <a:latin typeface="+mn-lt"/>
              </a:rPr>
              <a:t>Subserosa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sl-SI">
                <a:latin typeface="+mn-lt"/>
              </a:rPr>
              <a:t>Serosa</a:t>
            </a:r>
          </a:p>
          <a:p>
            <a:pPr eaLnBrk="1" hangingPunct="1">
              <a:spcBef>
                <a:spcPct val="50000"/>
              </a:spcBef>
              <a:defRPr/>
            </a:pPr>
            <a:endParaRPr lang="sl-SI">
              <a:latin typeface="+mn-lt"/>
            </a:endParaRPr>
          </a:p>
        </p:txBody>
      </p:sp>
      <p:sp>
        <p:nvSpPr>
          <p:cNvPr id="27656" name="Line 8"/>
          <p:cNvSpPr>
            <a:spLocks noChangeShapeType="1"/>
          </p:cNvSpPr>
          <p:nvPr/>
        </p:nvSpPr>
        <p:spPr bwMode="auto">
          <a:xfrm>
            <a:off x="1676400" y="3962400"/>
            <a:ext cx="6781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657" name="AutoShape 9"/>
          <p:cNvSpPr>
            <a:spLocks noChangeArrowheads="1"/>
          </p:cNvSpPr>
          <p:nvPr/>
        </p:nvSpPr>
        <p:spPr bwMode="auto">
          <a:xfrm>
            <a:off x="2209800" y="1619250"/>
            <a:ext cx="152400" cy="428625"/>
          </a:xfrm>
          <a:prstGeom prst="downArrow">
            <a:avLst>
              <a:gd name="adj1" fmla="val 50000"/>
              <a:gd name="adj2" fmla="val 74961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 eaLnBrk="1" hangingPunct="1"/>
            <a:endParaRPr lang="en-US" altLang="en-US">
              <a:solidFill>
                <a:srgbClr val="CC0000"/>
              </a:solidFill>
            </a:endParaRPr>
          </a:p>
        </p:txBody>
      </p:sp>
      <p:sp>
        <p:nvSpPr>
          <p:cNvPr id="27658" name="Line 10"/>
          <p:cNvSpPr>
            <a:spLocks noChangeShapeType="1"/>
          </p:cNvSpPr>
          <p:nvPr/>
        </p:nvSpPr>
        <p:spPr bwMode="auto">
          <a:xfrm>
            <a:off x="1600200" y="2667000"/>
            <a:ext cx="678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659" name="AutoShape 11"/>
          <p:cNvSpPr>
            <a:spLocks noChangeArrowheads="1"/>
          </p:cNvSpPr>
          <p:nvPr/>
        </p:nvSpPr>
        <p:spPr bwMode="auto">
          <a:xfrm>
            <a:off x="2843213" y="1560513"/>
            <a:ext cx="228600" cy="649287"/>
          </a:xfrm>
          <a:prstGeom prst="downArrow">
            <a:avLst>
              <a:gd name="adj1" fmla="val 50000"/>
              <a:gd name="adj2" fmla="val 91665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>
              <a:latin typeface="Tahoma" pitchFamily="34" charset="0"/>
            </a:endParaRPr>
          </a:p>
        </p:txBody>
      </p:sp>
      <p:sp>
        <p:nvSpPr>
          <p:cNvPr id="27660" name="AutoShape 12"/>
          <p:cNvSpPr>
            <a:spLocks noChangeArrowheads="1"/>
          </p:cNvSpPr>
          <p:nvPr/>
        </p:nvSpPr>
        <p:spPr bwMode="auto">
          <a:xfrm>
            <a:off x="4419600" y="1676400"/>
            <a:ext cx="228600" cy="1600200"/>
          </a:xfrm>
          <a:prstGeom prst="downArrow">
            <a:avLst>
              <a:gd name="adj1" fmla="val 50000"/>
              <a:gd name="adj2" fmla="val 1750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>
              <a:latin typeface="Tahoma" pitchFamily="34" charset="0"/>
            </a:endParaRPr>
          </a:p>
        </p:txBody>
      </p:sp>
      <p:sp>
        <p:nvSpPr>
          <p:cNvPr id="27661" name="AutoShape 14"/>
          <p:cNvSpPr>
            <a:spLocks noChangeArrowheads="1"/>
          </p:cNvSpPr>
          <p:nvPr/>
        </p:nvSpPr>
        <p:spPr bwMode="auto">
          <a:xfrm>
            <a:off x="5651500" y="1654175"/>
            <a:ext cx="304800" cy="2135188"/>
          </a:xfrm>
          <a:prstGeom prst="downArrow">
            <a:avLst>
              <a:gd name="adj1" fmla="val 50000"/>
              <a:gd name="adj2" fmla="val 206329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>
              <a:latin typeface="Tahoma" pitchFamily="34" charset="0"/>
            </a:endParaRPr>
          </a:p>
        </p:txBody>
      </p:sp>
      <p:sp>
        <p:nvSpPr>
          <p:cNvPr id="27662" name="AutoShape 15"/>
          <p:cNvSpPr>
            <a:spLocks noChangeArrowheads="1"/>
          </p:cNvSpPr>
          <p:nvPr/>
        </p:nvSpPr>
        <p:spPr bwMode="auto">
          <a:xfrm>
            <a:off x="6948488" y="1560513"/>
            <a:ext cx="304800" cy="2732087"/>
          </a:xfrm>
          <a:prstGeom prst="downArrow">
            <a:avLst>
              <a:gd name="adj1" fmla="val 50000"/>
              <a:gd name="adj2" fmla="val 249942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>
              <a:latin typeface="Tahoma" pitchFamily="34" charset="0"/>
            </a:endParaRP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1981200" y="1219200"/>
            <a:ext cx="6934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sl-SI">
                <a:latin typeface="+mn-lt"/>
              </a:rPr>
              <a:t> Tis       pT1a    pT1b          pT2                pT3                  pT4a,b</a:t>
            </a:r>
          </a:p>
        </p:txBody>
      </p:sp>
      <p:sp>
        <p:nvSpPr>
          <p:cNvPr id="27664" name="Text Box 17"/>
          <p:cNvSpPr txBox="1">
            <a:spLocks noChangeArrowheads="1"/>
          </p:cNvSpPr>
          <p:nvPr/>
        </p:nvSpPr>
        <p:spPr bwMode="auto">
          <a:xfrm>
            <a:off x="381000" y="4500563"/>
            <a:ext cx="3759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>
                <a:latin typeface="Calibri" pitchFamily="34" charset="0"/>
              </a:rPr>
              <a:t>Tis = high grade dysplasia</a:t>
            </a:r>
            <a:endParaRPr lang="en-US" altLang="en-US"/>
          </a:p>
        </p:txBody>
      </p:sp>
      <p:sp>
        <p:nvSpPr>
          <p:cNvPr id="28690" name="Text Box 18"/>
          <p:cNvSpPr txBox="1">
            <a:spLocks noChangeArrowheads="1"/>
          </p:cNvSpPr>
          <p:nvPr/>
        </p:nvSpPr>
        <p:spPr bwMode="auto">
          <a:xfrm>
            <a:off x="381000" y="4862513"/>
            <a:ext cx="28956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sl-SI" b="1">
                <a:latin typeface="+mn-lt"/>
              </a:rPr>
              <a:t>pT1 = early gastric carcinoma</a:t>
            </a:r>
            <a:endParaRPr lang="sl-SI">
              <a:latin typeface="+mn-lt"/>
            </a:endParaRPr>
          </a:p>
        </p:txBody>
      </p:sp>
      <p:sp>
        <p:nvSpPr>
          <p:cNvPr id="27666" name="AutoShape 11"/>
          <p:cNvSpPr>
            <a:spLocks noChangeArrowheads="1"/>
          </p:cNvSpPr>
          <p:nvPr/>
        </p:nvSpPr>
        <p:spPr bwMode="auto">
          <a:xfrm>
            <a:off x="3563938" y="1619250"/>
            <a:ext cx="228600" cy="857250"/>
          </a:xfrm>
          <a:prstGeom prst="downArrow">
            <a:avLst>
              <a:gd name="adj1" fmla="val 50000"/>
              <a:gd name="adj2" fmla="val 91632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>
              <a:latin typeface="Tahoma" pitchFamily="34" charset="0"/>
            </a:endParaRPr>
          </a:p>
        </p:txBody>
      </p:sp>
      <p:sp>
        <p:nvSpPr>
          <p:cNvPr id="27667" name="Rectangle 1"/>
          <p:cNvSpPr>
            <a:spLocks noChangeArrowheads="1"/>
          </p:cNvSpPr>
          <p:nvPr/>
        </p:nvSpPr>
        <p:spPr bwMode="auto">
          <a:xfrm>
            <a:off x="5324475" y="4270375"/>
            <a:ext cx="35528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l-SI" altLang="en-US">
                <a:latin typeface="Tahoma" pitchFamily="34" charset="0"/>
              </a:rPr>
              <a:t>pT4a = Tu spread to serosa</a:t>
            </a:r>
          </a:p>
          <a:p>
            <a:r>
              <a:rPr lang="sl-SI" altLang="en-US">
                <a:latin typeface="Tahoma" pitchFamily="34" charset="0"/>
              </a:rPr>
              <a:t>pT4b = Invasion of the adjacent </a:t>
            </a:r>
          </a:p>
          <a:p>
            <a:r>
              <a:rPr lang="sl-SI" altLang="en-US">
                <a:latin typeface="Tahoma" pitchFamily="34" charset="0"/>
              </a:rPr>
              <a:t>structures</a:t>
            </a:r>
            <a:endParaRPr lang="en-US" altLang="en-US">
              <a:latin typeface="Tahoma" pitchFamily="34" charset="0"/>
            </a:endParaRPr>
          </a:p>
        </p:txBody>
      </p:sp>
      <p:sp>
        <p:nvSpPr>
          <p:cNvPr id="27668" name="Text Box 5"/>
          <p:cNvSpPr txBox="1">
            <a:spLocks noChangeArrowheads="1"/>
          </p:cNvSpPr>
          <p:nvPr/>
        </p:nvSpPr>
        <p:spPr bwMode="auto">
          <a:xfrm>
            <a:off x="500063" y="257175"/>
            <a:ext cx="8067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/>
              <a:t>pTNM  CLASSIFICATION OF GASTRIC CARCINOMA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eaLnBrk="1" hangingPunct="1"/>
            <a:r>
              <a:rPr lang="sl-SI" altLang="en-US" sz="2400" smtClean="0">
                <a:solidFill>
                  <a:schemeClr val="tx1"/>
                </a:solidFill>
              </a:rPr>
              <a:t>pTNM  CLASSIFICATION OF GASTRIC CARCINOMA</a:t>
            </a:r>
            <a:br>
              <a:rPr lang="sl-SI" altLang="en-US" sz="2400" smtClean="0">
                <a:solidFill>
                  <a:schemeClr val="tx1"/>
                </a:solidFill>
              </a:rPr>
            </a:br>
            <a:endParaRPr lang="sl-SI" altLang="en-US" sz="2400" smtClean="0">
              <a:solidFill>
                <a:schemeClr val="tx1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362950" cy="53054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b="1" smtClean="0"/>
              <a:t>Regional lymph nodes</a:t>
            </a:r>
            <a:r>
              <a:rPr lang="sl-SI" altLang="en-US" sz="2000" smtClean="0"/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	perigastric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	hepatoduodenal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	along: left gastric, hepatic, splenic and celiac artery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0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pN0 ;  </a:t>
            </a:r>
            <a:r>
              <a:rPr lang="en-US" altLang="en-US" sz="2000" smtClean="0"/>
              <a:t> </a:t>
            </a:r>
            <a:r>
              <a:rPr lang="sl-SI" altLang="en-US" sz="2000" smtClean="0"/>
              <a:t>pN1:  1 – 2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            pN2:  3 – 6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            pN3:  &gt; 7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		  N3a: 7 – 15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               N3b: ≥ 16	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0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retropancreatic, mesenterial, paraaortal lymph nodes = </a:t>
            </a:r>
            <a:r>
              <a:rPr lang="sl-SI" altLang="en-US" sz="2000" b="1" smtClean="0"/>
              <a:t>pM1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71463" y="212725"/>
            <a:ext cx="815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 b="1"/>
              <a:t>II</a:t>
            </a:r>
            <a:r>
              <a:rPr lang="sl-SI" altLang="en-US" sz="2400"/>
              <a:t>  MACROSCOPIC GROWTH PATTERN (Bormann)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52400" y="609600"/>
            <a:ext cx="2590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Polypoid - type I</a:t>
            </a:r>
          </a:p>
        </p:txBody>
      </p:sp>
      <p:pic>
        <p:nvPicPr>
          <p:cNvPr id="29700" name="Picture 4" descr="Ca Ž Bormann I"/>
          <p:cNvPicPr>
            <a:picLocks noChangeAspect="1" noChangeArrowheads="1"/>
          </p:cNvPicPr>
          <p:nvPr/>
        </p:nvPicPr>
        <p:blipFill>
          <a:blip r:embed="rId2">
            <a:lum bright="-6000" contrast="6000"/>
          </a:blip>
          <a:srcRect l="16328" r="16328" b="20410"/>
          <a:stretch>
            <a:fillRect/>
          </a:stretch>
        </p:blipFill>
        <p:spPr bwMode="auto">
          <a:xfrm>
            <a:off x="152400" y="990600"/>
            <a:ext cx="3124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 descr="Ca zel"/>
          <p:cNvPicPr>
            <a:picLocks noChangeAspect="1" noChangeArrowheads="1"/>
          </p:cNvPicPr>
          <p:nvPr/>
        </p:nvPicPr>
        <p:blipFill>
          <a:blip r:embed="rId3">
            <a:lum bright="6000" contrast="18000"/>
          </a:blip>
          <a:srcRect l="15883" t="9409" r="18823" b="12970"/>
          <a:stretch>
            <a:fillRect/>
          </a:stretch>
        </p:blipFill>
        <p:spPr bwMode="auto">
          <a:xfrm>
            <a:off x="3352800" y="990600"/>
            <a:ext cx="2819400" cy="2514600"/>
          </a:xfrm>
          <a:prstGeom prst="rect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</p:spPr>
      </p:pic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3505200" y="609600"/>
            <a:ext cx="365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Excavated - type II</a:t>
            </a:r>
          </a:p>
        </p:txBody>
      </p:sp>
      <p:pic>
        <p:nvPicPr>
          <p:cNvPr id="29703" name="Picture 7" descr="Ca zel"/>
          <p:cNvPicPr>
            <a:picLocks noChangeAspect="1" noChangeArrowheads="1"/>
          </p:cNvPicPr>
          <p:nvPr/>
        </p:nvPicPr>
        <p:blipFill>
          <a:blip r:embed="rId4">
            <a:lum contrast="6000"/>
          </a:blip>
          <a:srcRect l="18059" t="18213" r="13972" b="18373"/>
          <a:stretch>
            <a:fillRect/>
          </a:stretch>
        </p:blipFill>
        <p:spPr bwMode="auto">
          <a:xfrm>
            <a:off x="381000" y="4114800"/>
            <a:ext cx="3810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304800" y="3733800"/>
            <a:ext cx="411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Excavated – infiltrative - type III</a:t>
            </a:r>
          </a:p>
        </p:txBody>
      </p:sp>
      <p:pic>
        <p:nvPicPr>
          <p:cNvPr id="29705" name="Picture 9" descr="Dif Ca zel MA2"/>
          <p:cNvPicPr>
            <a:picLocks noChangeAspect="1" noChangeArrowheads="1"/>
          </p:cNvPicPr>
          <p:nvPr/>
        </p:nvPicPr>
        <p:blipFill>
          <a:blip r:embed="rId5">
            <a:lum contrast="6000"/>
          </a:blip>
          <a:srcRect l="19354" t="21770" r="11290" b="12926"/>
          <a:stretch>
            <a:fillRect/>
          </a:stretch>
        </p:blipFill>
        <p:spPr bwMode="auto">
          <a:xfrm>
            <a:off x="6216650" y="3124200"/>
            <a:ext cx="28511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6172200" y="2438400"/>
            <a:ext cx="2863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>
                <a:latin typeface="Tahoma" pitchFamily="34" charset="0"/>
              </a:rPr>
              <a:t>Diffuse - type IV  </a:t>
            </a:r>
            <a:r>
              <a:rPr lang="sl-SI" altLang="en-US" sz="2000" i="1">
                <a:latin typeface="Tahoma" pitchFamily="34" charset="0"/>
              </a:rPr>
              <a:t>linitis plastica</a:t>
            </a:r>
            <a:endParaRPr lang="en-US" altLang="en-US" sz="2000" i="1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ctrTitle"/>
          </p:nvPr>
        </p:nvSpPr>
        <p:spPr>
          <a:xfrm>
            <a:off x="611188" y="476250"/>
            <a:ext cx="7772400" cy="1470025"/>
          </a:xfrm>
        </p:spPr>
        <p:txBody>
          <a:bodyPr/>
          <a:lstStyle/>
          <a:p>
            <a:r>
              <a:rPr lang="sl-SI" altLang="en-US" sz="2400" b="1" smtClean="0">
                <a:solidFill>
                  <a:schemeClr val="tx1"/>
                </a:solidFill>
              </a:rPr>
              <a:t>III</a:t>
            </a:r>
            <a:r>
              <a:rPr lang="sl-SI" altLang="en-US" sz="2400" smtClean="0">
                <a:solidFill>
                  <a:schemeClr val="tx1"/>
                </a:solidFill>
              </a:rPr>
              <a:t> HISTOLOGIC CLASSIFICATION OF GASTRIC CARCINOMA</a:t>
            </a:r>
            <a:endParaRPr lang="en-US" altLang="en-US" sz="2400" smtClean="0">
              <a:solidFill>
                <a:schemeClr val="tx1"/>
              </a:solidFill>
            </a:endParaRPr>
          </a:p>
        </p:txBody>
      </p:sp>
      <p:sp>
        <p:nvSpPr>
          <p:cNvPr id="30723" name="Subtitle 2"/>
          <p:cNvSpPr>
            <a:spLocks noGrp="1"/>
          </p:cNvSpPr>
          <p:nvPr>
            <p:ph type="subTitle" idx="1"/>
          </p:nvPr>
        </p:nvSpPr>
        <p:spPr>
          <a:xfrm>
            <a:off x="755650" y="2565400"/>
            <a:ext cx="6400800" cy="1752600"/>
          </a:xfrm>
        </p:spPr>
        <p:txBody>
          <a:bodyPr/>
          <a:lstStyle/>
          <a:p>
            <a:pPr marL="514350" indent="-514350" algn="l">
              <a:buFontTx/>
              <a:buAutoNum type="arabicPeriod"/>
            </a:pPr>
            <a:r>
              <a:rPr lang="sl-SI" altLang="en-US" sz="2400" smtClean="0"/>
              <a:t>Lauren classification</a:t>
            </a:r>
            <a:endParaRPr lang="en-US" altLang="en-US" sz="2400" smtClean="0"/>
          </a:p>
          <a:p>
            <a:pPr marL="514350" indent="-514350" algn="l">
              <a:buFontTx/>
              <a:buAutoNum type="arabicPeriod"/>
            </a:pPr>
            <a:r>
              <a:rPr lang="sl-SI" altLang="en-US" sz="2400" smtClean="0"/>
              <a:t>WHO classification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395288" y="1196975"/>
            <a:ext cx="1066800" cy="1981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099" name="Oval 3"/>
          <p:cNvSpPr>
            <a:spLocks noChangeArrowheads="1"/>
          </p:cNvSpPr>
          <p:nvPr/>
        </p:nvSpPr>
        <p:spPr bwMode="auto">
          <a:xfrm>
            <a:off x="654050" y="1557338"/>
            <a:ext cx="533400" cy="1295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68313" y="333375"/>
            <a:ext cx="84248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 b="1"/>
              <a:t>INTRAMUSCOSAL</a:t>
            </a:r>
            <a:r>
              <a:rPr lang="sl-SI" altLang="en-US" sz="2000" b="1">
                <a:solidFill>
                  <a:srgbClr val="FFFF00"/>
                </a:solidFill>
              </a:rPr>
              <a:t> </a:t>
            </a:r>
            <a:r>
              <a:rPr lang="sl-SI" altLang="en-US" sz="2000" b="1"/>
              <a:t>ADENOCARCINOMA = invasive adenocarcinoma </a:t>
            </a:r>
          </a:p>
          <a:p>
            <a:pPr eaLnBrk="1" hangingPunct="1">
              <a:lnSpc>
                <a:spcPct val="30000"/>
              </a:lnSpc>
              <a:spcBef>
                <a:spcPct val="50000"/>
              </a:spcBef>
            </a:pPr>
            <a:r>
              <a:rPr lang="sl-SI" altLang="en-US" sz="2000" b="1"/>
              <a:t>within the mucosa</a:t>
            </a:r>
            <a:endParaRPr lang="en-US" altLang="en-US" sz="2000" b="1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4932363" y="1052513"/>
            <a:ext cx="401637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4859338" y="3357563"/>
            <a:ext cx="4089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 rot="-779677">
            <a:off x="5148263" y="1196975"/>
            <a:ext cx="685800" cy="762000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5148263" y="2060575"/>
            <a:ext cx="685800" cy="762000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 rot="-661772">
            <a:off x="7667625" y="2133600"/>
            <a:ext cx="685800" cy="762000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 rot="1555494">
            <a:off x="6011863" y="1916113"/>
            <a:ext cx="685800" cy="762000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07" name="AutoShape 11"/>
          <p:cNvSpPr>
            <a:spLocks noChangeArrowheads="1"/>
          </p:cNvSpPr>
          <p:nvPr/>
        </p:nvSpPr>
        <p:spPr bwMode="auto">
          <a:xfrm rot="2120619">
            <a:off x="6227763" y="1196975"/>
            <a:ext cx="685800" cy="762000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08" name="AutoShape 12"/>
          <p:cNvSpPr>
            <a:spLocks noChangeArrowheads="1"/>
          </p:cNvSpPr>
          <p:nvPr/>
        </p:nvSpPr>
        <p:spPr bwMode="auto">
          <a:xfrm rot="-647727">
            <a:off x="6527800" y="2235200"/>
            <a:ext cx="685800" cy="762000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09" name="AutoShape 13"/>
          <p:cNvSpPr>
            <a:spLocks noChangeArrowheads="1"/>
          </p:cNvSpPr>
          <p:nvPr/>
        </p:nvSpPr>
        <p:spPr bwMode="auto">
          <a:xfrm rot="-1363784">
            <a:off x="6659563" y="1557338"/>
            <a:ext cx="685800" cy="762000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10" name="AutoShape 14"/>
          <p:cNvSpPr>
            <a:spLocks noChangeArrowheads="1"/>
          </p:cNvSpPr>
          <p:nvPr/>
        </p:nvSpPr>
        <p:spPr bwMode="auto">
          <a:xfrm rot="2426774">
            <a:off x="7956550" y="1412875"/>
            <a:ext cx="685800" cy="762000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11" name="AutoShape 15"/>
          <p:cNvSpPr>
            <a:spLocks noChangeArrowheads="1"/>
          </p:cNvSpPr>
          <p:nvPr/>
        </p:nvSpPr>
        <p:spPr bwMode="auto">
          <a:xfrm rot="-5400000">
            <a:off x="3831432" y="1505744"/>
            <a:ext cx="265112" cy="1231900"/>
          </a:xfrm>
          <a:prstGeom prst="downArrow">
            <a:avLst>
              <a:gd name="adj1" fmla="val 50000"/>
              <a:gd name="adj2" fmla="val 116168"/>
            </a:avLst>
          </a:prstGeom>
          <a:solidFill>
            <a:srgbClr val="FF33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5072" name="Text Box 16"/>
          <p:cNvSpPr txBox="1">
            <a:spLocks noChangeArrowheads="1"/>
          </p:cNvSpPr>
          <p:nvPr/>
        </p:nvSpPr>
        <p:spPr bwMode="auto">
          <a:xfrm>
            <a:off x="6948488" y="981075"/>
            <a:ext cx="18716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sl-SI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malignant glands</a:t>
            </a:r>
            <a:endParaRPr lang="en-US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13" name="AutoShape 17"/>
          <p:cNvSpPr>
            <a:spLocks/>
          </p:cNvSpPr>
          <p:nvPr/>
        </p:nvSpPr>
        <p:spPr bwMode="auto">
          <a:xfrm>
            <a:off x="4932363" y="1125538"/>
            <a:ext cx="304800" cy="2209800"/>
          </a:xfrm>
          <a:prstGeom prst="leftBrace">
            <a:avLst>
              <a:gd name="adj1" fmla="val 60417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 altLang="en-US"/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4716463" y="1371600"/>
            <a:ext cx="312737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sl-SI" altLang="en-US" sz="1400" b="1"/>
              <a:t>M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sl-SI" altLang="en-US" sz="1400" b="1"/>
              <a:t>U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sl-SI" altLang="en-US" sz="1400" b="1"/>
              <a:t>C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sl-SI" altLang="en-US" sz="1400" b="1"/>
              <a:t>O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sl-SI" altLang="en-US" sz="1400" b="1"/>
              <a:t>S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sl-SI" altLang="en-US" sz="1400" b="1"/>
              <a:t>A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endParaRPr lang="sl-SI" altLang="en-US" sz="1400" b="1"/>
          </a:p>
        </p:txBody>
      </p:sp>
      <p:sp>
        <p:nvSpPr>
          <p:cNvPr id="4115" name="AutoShape 19"/>
          <p:cNvSpPr>
            <a:spLocks noChangeArrowheads="1"/>
          </p:cNvSpPr>
          <p:nvPr/>
        </p:nvSpPr>
        <p:spPr bwMode="auto">
          <a:xfrm>
            <a:off x="1547813" y="2420938"/>
            <a:ext cx="144462" cy="144462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1763713" y="2276475"/>
            <a:ext cx="71437" cy="144463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17" name="AutoShape 21"/>
          <p:cNvSpPr>
            <a:spLocks noChangeArrowheads="1"/>
          </p:cNvSpPr>
          <p:nvPr/>
        </p:nvSpPr>
        <p:spPr bwMode="auto">
          <a:xfrm>
            <a:off x="1908175" y="2492375"/>
            <a:ext cx="142875" cy="71438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18" name="AutoShape 22"/>
          <p:cNvSpPr>
            <a:spLocks noChangeArrowheads="1"/>
          </p:cNvSpPr>
          <p:nvPr/>
        </p:nvSpPr>
        <p:spPr bwMode="auto">
          <a:xfrm>
            <a:off x="1835150" y="2420938"/>
            <a:ext cx="142875" cy="71437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19" name="AutoShape 23"/>
          <p:cNvSpPr>
            <a:spLocks noChangeArrowheads="1"/>
          </p:cNvSpPr>
          <p:nvPr/>
        </p:nvSpPr>
        <p:spPr bwMode="auto">
          <a:xfrm rot="4340992">
            <a:off x="1926431" y="2545557"/>
            <a:ext cx="176213" cy="69850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20" name="AutoShape 24"/>
          <p:cNvSpPr>
            <a:spLocks noChangeArrowheads="1"/>
          </p:cNvSpPr>
          <p:nvPr/>
        </p:nvSpPr>
        <p:spPr bwMode="auto">
          <a:xfrm rot="4340992">
            <a:off x="1566069" y="2690019"/>
            <a:ext cx="176212" cy="69850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21" name="AutoShape 25"/>
          <p:cNvSpPr>
            <a:spLocks noChangeArrowheads="1"/>
          </p:cNvSpPr>
          <p:nvPr/>
        </p:nvSpPr>
        <p:spPr bwMode="auto">
          <a:xfrm rot="4340992">
            <a:off x="1711325" y="2689225"/>
            <a:ext cx="104775" cy="142875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pPr algn="ctr" eaLnBrk="1" hangingPunct="1"/>
            <a:endParaRPr lang="en-US" altLang="en-US">
              <a:solidFill>
                <a:srgbClr val="FF3300"/>
              </a:solidFill>
            </a:endParaRPr>
          </a:p>
        </p:txBody>
      </p:sp>
      <p:sp>
        <p:nvSpPr>
          <p:cNvPr id="4122" name="AutoShape 26"/>
          <p:cNvSpPr>
            <a:spLocks noChangeArrowheads="1"/>
          </p:cNvSpPr>
          <p:nvPr/>
        </p:nvSpPr>
        <p:spPr bwMode="auto">
          <a:xfrm rot="5768608">
            <a:off x="1783557" y="2688431"/>
            <a:ext cx="76200" cy="115887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23" name="AutoShape 27"/>
          <p:cNvSpPr>
            <a:spLocks noChangeArrowheads="1"/>
          </p:cNvSpPr>
          <p:nvPr/>
        </p:nvSpPr>
        <p:spPr bwMode="auto">
          <a:xfrm rot="-904471" flipH="1" flipV="1">
            <a:off x="1908175" y="2636838"/>
            <a:ext cx="109538" cy="114300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24" name="AutoShape 28"/>
          <p:cNvSpPr>
            <a:spLocks noChangeArrowheads="1"/>
          </p:cNvSpPr>
          <p:nvPr/>
        </p:nvSpPr>
        <p:spPr bwMode="auto">
          <a:xfrm rot="3471357">
            <a:off x="7345363" y="2455862"/>
            <a:ext cx="71438" cy="144463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pPr algn="ctr" eaLnBrk="1" hangingPunct="1"/>
            <a:endParaRPr lang="en-US" altLang="en-US">
              <a:solidFill>
                <a:srgbClr val="FF3300"/>
              </a:solidFill>
            </a:endParaRPr>
          </a:p>
        </p:txBody>
      </p:sp>
      <p:sp>
        <p:nvSpPr>
          <p:cNvPr id="4125" name="AutoShape 29"/>
          <p:cNvSpPr>
            <a:spLocks noChangeArrowheads="1"/>
          </p:cNvSpPr>
          <p:nvPr/>
        </p:nvSpPr>
        <p:spPr bwMode="auto">
          <a:xfrm rot="2775010">
            <a:off x="1223169" y="2240756"/>
            <a:ext cx="431800" cy="71438"/>
          </a:xfrm>
          <a:prstGeom prst="rightArrow">
            <a:avLst>
              <a:gd name="adj1" fmla="val 50000"/>
              <a:gd name="adj2" fmla="val 151110"/>
            </a:avLst>
          </a:prstGeom>
          <a:solidFill>
            <a:srgbClr val="FF33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26" name="Text Box 30"/>
          <p:cNvSpPr txBox="1">
            <a:spLocks noChangeArrowheads="1"/>
          </p:cNvSpPr>
          <p:nvPr/>
        </p:nvSpPr>
        <p:spPr bwMode="auto">
          <a:xfrm>
            <a:off x="2124075" y="2420938"/>
            <a:ext cx="2016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/>
              <a:t>malignant cells</a:t>
            </a:r>
            <a:endParaRPr lang="en-US" altLang="en-US"/>
          </a:p>
        </p:txBody>
      </p:sp>
      <p:sp>
        <p:nvSpPr>
          <p:cNvPr id="4127" name="Line 31"/>
          <p:cNvSpPr>
            <a:spLocks noChangeShapeType="1"/>
          </p:cNvSpPr>
          <p:nvPr/>
        </p:nvSpPr>
        <p:spPr bwMode="auto">
          <a:xfrm>
            <a:off x="395288" y="1052513"/>
            <a:ext cx="324008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8" name="Line 32"/>
          <p:cNvSpPr>
            <a:spLocks noChangeShapeType="1"/>
          </p:cNvSpPr>
          <p:nvPr/>
        </p:nvSpPr>
        <p:spPr bwMode="auto">
          <a:xfrm>
            <a:off x="250825" y="3357563"/>
            <a:ext cx="3240088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9" name="Text Box 33"/>
          <p:cNvSpPr txBox="1">
            <a:spLocks noChangeArrowheads="1"/>
          </p:cNvSpPr>
          <p:nvPr/>
        </p:nvSpPr>
        <p:spPr bwMode="auto">
          <a:xfrm>
            <a:off x="5292725" y="3998913"/>
            <a:ext cx="3743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b="1"/>
              <a:t>INTRAMUCOSAL CARCINOMA:</a:t>
            </a:r>
            <a:endParaRPr lang="en-US" altLang="en-US" b="1"/>
          </a:p>
        </p:txBody>
      </p:sp>
      <p:sp>
        <p:nvSpPr>
          <p:cNvPr id="4130" name="AutoShape 34"/>
          <p:cNvSpPr>
            <a:spLocks noChangeArrowheads="1"/>
          </p:cNvSpPr>
          <p:nvPr/>
        </p:nvSpPr>
        <p:spPr bwMode="auto">
          <a:xfrm>
            <a:off x="4429125" y="4076700"/>
            <a:ext cx="719138" cy="215900"/>
          </a:xfrm>
          <a:prstGeom prst="rightArrow">
            <a:avLst>
              <a:gd name="adj1" fmla="val 50000"/>
              <a:gd name="adj2" fmla="val 83272"/>
            </a:avLst>
          </a:prstGeom>
          <a:solidFill>
            <a:srgbClr val="FF5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31" name="Text Box 35"/>
          <p:cNvSpPr txBox="1">
            <a:spLocks noChangeArrowheads="1"/>
          </p:cNvSpPr>
          <p:nvPr/>
        </p:nvSpPr>
        <p:spPr bwMode="auto">
          <a:xfrm>
            <a:off x="4500563" y="4508500"/>
            <a:ext cx="37449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4132" name="Text Box 36"/>
          <p:cNvSpPr txBox="1">
            <a:spLocks noChangeArrowheads="1"/>
          </p:cNvSpPr>
          <p:nvPr/>
        </p:nvSpPr>
        <p:spPr bwMode="auto">
          <a:xfrm>
            <a:off x="4391025" y="4468813"/>
            <a:ext cx="41402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sl-SI" altLang="en-US"/>
              <a:t>Glands with irregular (regular) shape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sl-SI" altLang="en-US"/>
              <a:t>Back-to-back gland pattern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sl-SI" altLang="en-US"/>
              <a:t>Individually infiltrating malignant cells 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sl-SI" altLang="en-US"/>
              <a:t>Desmoplastic stroma</a:t>
            </a:r>
          </a:p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4133" name="Oval 37"/>
          <p:cNvSpPr>
            <a:spLocks noChangeArrowheads="1"/>
          </p:cNvSpPr>
          <p:nvPr/>
        </p:nvSpPr>
        <p:spPr bwMode="auto">
          <a:xfrm>
            <a:off x="5580063" y="3284538"/>
            <a:ext cx="360362" cy="649287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34" name="Oval 38"/>
          <p:cNvSpPr>
            <a:spLocks noChangeArrowheads="1"/>
          </p:cNvSpPr>
          <p:nvPr/>
        </p:nvSpPr>
        <p:spPr bwMode="auto">
          <a:xfrm>
            <a:off x="6011863" y="3284538"/>
            <a:ext cx="360362" cy="649287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35" name="Oval 39"/>
          <p:cNvSpPr>
            <a:spLocks noChangeArrowheads="1"/>
          </p:cNvSpPr>
          <p:nvPr/>
        </p:nvSpPr>
        <p:spPr bwMode="auto">
          <a:xfrm>
            <a:off x="6443663" y="3284538"/>
            <a:ext cx="360362" cy="649287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36" name="Oval 40"/>
          <p:cNvSpPr>
            <a:spLocks noChangeArrowheads="1"/>
          </p:cNvSpPr>
          <p:nvPr/>
        </p:nvSpPr>
        <p:spPr bwMode="auto">
          <a:xfrm>
            <a:off x="5651500" y="3429000"/>
            <a:ext cx="215900" cy="36036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37" name="Oval 41"/>
          <p:cNvSpPr>
            <a:spLocks noChangeArrowheads="1"/>
          </p:cNvSpPr>
          <p:nvPr/>
        </p:nvSpPr>
        <p:spPr bwMode="auto">
          <a:xfrm>
            <a:off x="6084888" y="3429000"/>
            <a:ext cx="215900" cy="36036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38" name="Oval 42"/>
          <p:cNvSpPr>
            <a:spLocks noChangeArrowheads="1"/>
          </p:cNvSpPr>
          <p:nvPr/>
        </p:nvSpPr>
        <p:spPr bwMode="auto">
          <a:xfrm>
            <a:off x="6516688" y="3429000"/>
            <a:ext cx="215900" cy="36036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39" name="Text Box 43"/>
          <p:cNvSpPr txBox="1">
            <a:spLocks noChangeArrowheads="1"/>
          </p:cNvSpPr>
          <p:nvPr/>
        </p:nvSpPr>
        <p:spPr bwMode="auto">
          <a:xfrm>
            <a:off x="5075238" y="3429000"/>
            <a:ext cx="576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>
                <a:latin typeface="Tahoma" pitchFamily="34" charset="0"/>
              </a:rPr>
              <a:t>or:</a:t>
            </a:r>
            <a:endParaRPr lang="en-US" altLang="en-US">
              <a:latin typeface="Tahoma" pitchFamily="34" charset="0"/>
            </a:endParaRPr>
          </a:p>
        </p:txBody>
      </p:sp>
      <p:sp>
        <p:nvSpPr>
          <p:cNvPr id="4140" name="Text Box 44"/>
          <p:cNvSpPr txBox="1">
            <a:spLocks noChangeArrowheads="1"/>
          </p:cNvSpPr>
          <p:nvPr/>
        </p:nvSpPr>
        <p:spPr bwMode="auto">
          <a:xfrm>
            <a:off x="323850" y="3213100"/>
            <a:ext cx="3313113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sl-SI" altLang="en-US" sz="1400" b="1"/>
              <a:t>Extension of the malignant cells 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sl-SI" altLang="en-US" sz="1400" b="1"/>
              <a:t>beyond the basal membrane of 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sl-SI" altLang="en-US" sz="1400" b="1"/>
              <a:t>glands into mucosal lamina propria  </a:t>
            </a:r>
          </a:p>
        </p:txBody>
      </p:sp>
      <p:sp>
        <p:nvSpPr>
          <p:cNvPr id="4141" name="AutoShape 45"/>
          <p:cNvSpPr>
            <a:spLocks noChangeArrowheads="1"/>
          </p:cNvSpPr>
          <p:nvPr/>
        </p:nvSpPr>
        <p:spPr bwMode="auto">
          <a:xfrm rot="4340992">
            <a:off x="8263732" y="5426869"/>
            <a:ext cx="176212" cy="69850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42" name="AutoShape 46"/>
          <p:cNvSpPr>
            <a:spLocks noChangeArrowheads="1"/>
          </p:cNvSpPr>
          <p:nvPr/>
        </p:nvSpPr>
        <p:spPr bwMode="auto">
          <a:xfrm rot="5768608">
            <a:off x="8336757" y="5569744"/>
            <a:ext cx="76200" cy="115887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43" name="AutoShape 47"/>
          <p:cNvSpPr>
            <a:spLocks noChangeArrowheads="1"/>
          </p:cNvSpPr>
          <p:nvPr/>
        </p:nvSpPr>
        <p:spPr bwMode="auto">
          <a:xfrm>
            <a:off x="8388350" y="5373688"/>
            <a:ext cx="144463" cy="144462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44" name="AutoShape 48"/>
          <p:cNvSpPr>
            <a:spLocks noChangeArrowheads="1"/>
          </p:cNvSpPr>
          <p:nvPr/>
        </p:nvSpPr>
        <p:spPr bwMode="auto">
          <a:xfrm>
            <a:off x="8459788" y="5516563"/>
            <a:ext cx="142875" cy="71437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45" name="AutoShape 49"/>
          <p:cNvSpPr>
            <a:spLocks noChangeArrowheads="1"/>
          </p:cNvSpPr>
          <p:nvPr/>
        </p:nvSpPr>
        <p:spPr bwMode="auto">
          <a:xfrm>
            <a:off x="7380288" y="2565400"/>
            <a:ext cx="142875" cy="71438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46" name="AutoShape 50"/>
          <p:cNvSpPr>
            <a:spLocks noChangeArrowheads="1"/>
          </p:cNvSpPr>
          <p:nvPr/>
        </p:nvSpPr>
        <p:spPr bwMode="auto">
          <a:xfrm rot="4340992">
            <a:off x="7398543" y="2761457"/>
            <a:ext cx="176213" cy="69850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47" name="AutoShape 51"/>
          <p:cNvSpPr>
            <a:spLocks noChangeArrowheads="1"/>
          </p:cNvSpPr>
          <p:nvPr/>
        </p:nvSpPr>
        <p:spPr bwMode="auto">
          <a:xfrm>
            <a:off x="7596188" y="2781300"/>
            <a:ext cx="71437" cy="144463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48" name="AutoShape 52"/>
          <p:cNvSpPr>
            <a:spLocks noChangeArrowheads="1"/>
          </p:cNvSpPr>
          <p:nvPr/>
        </p:nvSpPr>
        <p:spPr bwMode="auto">
          <a:xfrm rot="4340992">
            <a:off x="7471569" y="2690019"/>
            <a:ext cx="176212" cy="69850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5109" name="Text Box 53"/>
          <p:cNvSpPr txBox="1">
            <a:spLocks noChangeArrowheads="1"/>
          </p:cNvSpPr>
          <p:nvPr/>
        </p:nvSpPr>
        <p:spPr bwMode="auto">
          <a:xfrm>
            <a:off x="1187450" y="1125538"/>
            <a:ext cx="28082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sl-SI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Dysplasia/carcinoma in situ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50" name="AutoShape 54"/>
          <p:cNvSpPr>
            <a:spLocks noChangeArrowheads="1"/>
          </p:cNvSpPr>
          <p:nvPr/>
        </p:nvSpPr>
        <p:spPr bwMode="auto">
          <a:xfrm rot="-2491906">
            <a:off x="1116013" y="1484313"/>
            <a:ext cx="504825" cy="144462"/>
          </a:xfrm>
          <a:prstGeom prst="leftArrow">
            <a:avLst>
              <a:gd name="adj1" fmla="val 50000"/>
              <a:gd name="adj2" fmla="val 87363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51" name="Oval 55"/>
          <p:cNvSpPr>
            <a:spLocks noChangeArrowheads="1"/>
          </p:cNvSpPr>
          <p:nvPr/>
        </p:nvSpPr>
        <p:spPr bwMode="auto">
          <a:xfrm>
            <a:off x="468313" y="4292600"/>
            <a:ext cx="1066800" cy="1981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52" name="Oval 56"/>
          <p:cNvSpPr>
            <a:spLocks noChangeArrowheads="1"/>
          </p:cNvSpPr>
          <p:nvPr/>
        </p:nvSpPr>
        <p:spPr bwMode="auto">
          <a:xfrm>
            <a:off x="755650" y="4652963"/>
            <a:ext cx="533400" cy="1295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53" name="AutoShape 57"/>
          <p:cNvSpPr>
            <a:spLocks noChangeArrowheads="1"/>
          </p:cNvSpPr>
          <p:nvPr/>
        </p:nvSpPr>
        <p:spPr bwMode="auto">
          <a:xfrm rot="4340992">
            <a:off x="774700" y="4994275"/>
            <a:ext cx="104775" cy="142875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pPr algn="ctr" eaLnBrk="1" hangingPunct="1"/>
            <a:endParaRPr lang="en-US" altLang="en-US">
              <a:solidFill>
                <a:srgbClr val="FF3300"/>
              </a:solidFill>
            </a:endParaRPr>
          </a:p>
        </p:txBody>
      </p:sp>
      <p:sp>
        <p:nvSpPr>
          <p:cNvPr id="4154" name="AutoShape 58"/>
          <p:cNvSpPr>
            <a:spLocks noChangeArrowheads="1"/>
          </p:cNvSpPr>
          <p:nvPr/>
        </p:nvSpPr>
        <p:spPr bwMode="auto">
          <a:xfrm rot="4340992">
            <a:off x="774700" y="5281613"/>
            <a:ext cx="104775" cy="142875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pPr algn="ctr" eaLnBrk="1" hangingPunct="1"/>
            <a:endParaRPr lang="en-US" altLang="en-US">
              <a:solidFill>
                <a:srgbClr val="FF3300"/>
              </a:solidFill>
            </a:endParaRPr>
          </a:p>
        </p:txBody>
      </p:sp>
      <p:sp>
        <p:nvSpPr>
          <p:cNvPr id="4155" name="AutoShape 59"/>
          <p:cNvSpPr>
            <a:spLocks noChangeArrowheads="1"/>
          </p:cNvSpPr>
          <p:nvPr/>
        </p:nvSpPr>
        <p:spPr bwMode="auto">
          <a:xfrm>
            <a:off x="1116013" y="5013325"/>
            <a:ext cx="142875" cy="71438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56" name="AutoShape 60"/>
          <p:cNvSpPr>
            <a:spLocks noChangeArrowheads="1"/>
          </p:cNvSpPr>
          <p:nvPr/>
        </p:nvSpPr>
        <p:spPr bwMode="auto">
          <a:xfrm>
            <a:off x="1187450" y="5229225"/>
            <a:ext cx="142875" cy="71438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57" name="AutoShape 61"/>
          <p:cNvSpPr>
            <a:spLocks noChangeArrowheads="1"/>
          </p:cNvSpPr>
          <p:nvPr/>
        </p:nvSpPr>
        <p:spPr bwMode="auto">
          <a:xfrm>
            <a:off x="755650" y="5157788"/>
            <a:ext cx="142875" cy="71437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58" name="AutoShape 62"/>
          <p:cNvSpPr>
            <a:spLocks noChangeArrowheads="1"/>
          </p:cNvSpPr>
          <p:nvPr/>
        </p:nvSpPr>
        <p:spPr bwMode="auto">
          <a:xfrm rot="4340992">
            <a:off x="702469" y="5210969"/>
            <a:ext cx="176212" cy="69850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59" name="AutoShape 63"/>
          <p:cNvSpPr>
            <a:spLocks noChangeArrowheads="1"/>
          </p:cNvSpPr>
          <p:nvPr/>
        </p:nvSpPr>
        <p:spPr bwMode="auto">
          <a:xfrm rot="4340992">
            <a:off x="1134269" y="4995069"/>
            <a:ext cx="176212" cy="69850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60" name="AutoShape 64"/>
          <p:cNvSpPr>
            <a:spLocks noChangeArrowheads="1"/>
          </p:cNvSpPr>
          <p:nvPr/>
        </p:nvSpPr>
        <p:spPr bwMode="auto">
          <a:xfrm rot="4340992">
            <a:off x="1134269" y="5137944"/>
            <a:ext cx="176212" cy="69850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61" name="AutoShape 65"/>
          <p:cNvSpPr>
            <a:spLocks noChangeArrowheads="1"/>
          </p:cNvSpPr>
          <p:nvPr/>
        </p:nvSpPr>
        <p:spPr bwMode="auto">
          <a:xfrm>
            <a:off x="1042988" y="5157788"/>
            <a:ext cx="144462" cy="144462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62" name="AutoShape 66"/>
          <p:cNvSpPr>
            <a:spLocks noChangeArrowheads="1"/>
          </p:cNvSpPr>
          <p:nvPr/>
        </p:nvSpPr>
        <p:spPr bwMode="auto">
          <a:xfrm>
            <a:off x="827088" y="5229225"/>
            <a:ext cx="144462" cy="144463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63" name="AutoShape 67"/>
          <p:cNvSpPr>
            <a:spLocks noChangeArrowheads="1"/>
          </p:cNvSpPr>
          <p:nvPr/>
        </p:nvSpPr>
        <p:spPr bwMode="auto">
          <a:xfrm>
            <a:off x="1116013" y="5084763"/>
            <a:ext cx="142875" cy="71437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64" name="Text Box 68"/>
          <p:cNvSpPr txBox="1">
            <a:spLocks noChangeArrowheads="1"/>
          </p:cNvSpPr>
          <p:nvPr/>
        </p:nvSpPr>
        <p:spPr bwMode="auto">
          <a:xfrm>
            <a:off x="1476375" y="4437063"/>
            <a:ext cx="28082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1400" b="1"/>
              <a:t>Dysplasia/carcinoma in situ</a:t>
            </a:r>
            <a:endParaRPr lang="en-US" altLang="en-US" sz="1400" b="1"/>
          </a:p>
        </p:txBody>
      </p:sp>
      <p:sp>
        <p:nvSpPr>
          <p:cNvPr id="4165" name="AutoShape 69"/>
          <p:cNvSpPr>
            <a:spLocks noChangeArrowheads="1"/>
          </p:cNvSpPr>
          <p:nvPr/>
        </p:nvSpPr>
        <p:spPr bwMode="auto">
          <a:xfrm rot="-2491906">
            <a:off x="1187450" y="4437063"/>
            <a:ext cx="504825" cy="144462"/>
          </a:xfrm>
          <a:prstGeom prst="leftArrow">
            <a:avLst>
              <a:gd name="adj1" fmla="val 50000"/>
              <a:gd name="adj2" fmla="val 87363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66" name="Text Box 70"/>
          <p:cNvSpPr txBox="1">
            <a:spLocks noChangeArrowheads="1"/>
          </p:cNvSpPr>
          <p:nvPr/>
        </p:nvSpPr>
        <p:spPr bwMode="auto">
          <a:xfrm>
            <a:off x="1619250" y="4868863"/>
            <a:ext cx="1873250" cy="12747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1400" b="1"/>
              <a:t>Budding and bridging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1400" b="1"/>
              <a:t>Disorganized mucosal architecture</a:t>
            </a:r>
            <a:endParaRPr lang="en-US" altLang="en-US" sz="1400" b="1"/>
          </a:p>
        </p:txBody>
      </p:sp>
      <p:sp>
        <p:nvSpPr>
          <p:cNvPr id="4167" name="AutoShape 71"/>
          <p:cNvSpPr>
            <a:spLocks noChangeArrowheads="1"/>
          </p:cNvSpPr>
          <p:nvPr/>
        </p:nvSpPr>
        <p:spPr bwMode="auto">
          <a:xfrm>
            <a:off x="1258888" y="5013325"/>
            <a:ext cx="431800" cy="71438"/>
          </a:xfrm>
          <a:prstGeom prst="leftArrow">
            <a:avLst>
              <a:gd name="adj1" fmla="val 50000"/>
              <a:gd name="adj2" fmla="val 15111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68" name="AutoShape 72"/>
          <p:cNvSpPr>
            <a:spLocks noChangeArrowheads="1"/>
          </p:cNvSpPr>
          <p:nvPr/>
        </p:nvSpPr>
        <p:spPr bwMode="auto">
          <a:xfrm rot="4340992">
            <a:off x="989807" y="4922044"/>
            <a:ext cx="176212" cy="69850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69" name="AutoShape 73"/>
          <p:cNvSpPr>
            <a:spLocks noChangeArrowheads="1"/>
          </p:cNvSpPr>
          <p:nvPr/>
        </p:nvSpPr>
        <p:spPr bwMode="auto">
          <a:xfrm>
            <a:off x="827088" y="4941888"/>
            <a:ext cx="142875" cy="71437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70" name="AutoShape 74"/>
          <p:cNvSpPr>
            <a:spLocks noChangeArrowheads="1"/>
          </p:cNvSpPr>
          <p:nvPr/>
        </p:nvSpPr>
        <p:spPr bwMode="auto">
          <a:xfrm>
            <a:off x="900113" y="4868863"/>
            <a:ext cx="142875" cy="71437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71" name="AutoShape 75"/>
          <p:cNvSpPr>
            <a:spLocks noChangeArrowheads="1"/>
          </p:cNvSpPr>
          <p:nvPr/>
        </p:nvSpPr>
        <p:spPr bwMode="auto">
          <a:xfrm>
            <a:off x="971550" y="4941888"/>
            <a:ext cx="142875" cy="71437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72" name="AutoShape 76"/>
          <p:cNvSpPr>
            <a:spLocks noChangeArrowheads="1"/>
          </p:cNvSpPr>
          <p:nvPr/>
        </p:nvSpPr>
        <p:spPr bwMode="auto">
          <a:xfrm>
            <a:off x="755650" y="4941888"/>
            <a:ext cx="142875" cy="71437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73" name="AutoShape 77"/>
          <p:cNvSpPr>
            <a:spLocks noChangeArrowheads="1"/>
          </p:cNvSpPr>
          <p:nvPr/>
        </p:nvSpPr>
        <p:spPr bwMode="auto">
          <a:xfrm>
            <a:off x="827088" y="5157788"/>
            <a:ext cx="142875" cy="71437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74" name="TextBox 1"/>
          <p:cNvSpPr txBox="1">
            <a:spLocks noChangeArrowheads="1"/>
          </p:cNvSpPr>
          <p:nvPr/>
        </p:nvSpPr>
        <p:spPr bwMode="auto">
          <a:xfrm>
            <a:off x="5295900" y="2932113"/>
            <a:ext cx="20843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 sz="1400"/>
              <a:t>Intestinal carcinoma</a:t>
            </a:r>
            <a:endParaRPr lang="en-US" altLang="en-US" sz="1400"/>
          </a:p>
        </p:txBody>
      </p:sp>
      <p:sp>
        <p:nvSpPr>
          <p:cNvPr id="4175" name="TextBox 79"/>
          <p:cNvSpPr txBox="1">
            <a:spLocks noChangeArrowheads="1"/>
          </p:cNvSpPr>
          <p:nvPr/>
        </p:nvSpPr>
        <p:spPr bwMode="auto">
          <a:xfrm>
            <a:off x="7205663" y="2978150"/>
            <a:ext cx="12287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 sz="1400"/>
              <a:t>Diffuse carcinoma</a:t>
            </a:r>
            <a:endParaRPr lang="en-US" altLang="en-US" sz="1400"/>
          </a:p>
        </p:txBody>
      </p:sp>
      <p:sp>
        <p:nvSpPr>
          <p:cNvPr id="5" name="Right Arrow 4"/>
          <p:cNvSpPr/>
          <p:nvPr/>
        </p:nvSpPr>
        <p:spPr>
          <a:xfrm rot="16200000" flipV="1">
            <a:off x="6172200" y="2741613"/>
            <a:ext cx="323850" cy="114300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4" name="Right Arrow 83"/>
          <p:cNvSpPr/>
          <p:nvPr/>
        </p:nvSpPr>
        <p:spPr>
          <a:xfrm rot="16979093" flipV="1">
            <a:off x="7269956" y="2875757"/>
            <a:ext cx="219075" cy="141288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924800" cy="944562"/>
          </a:xfrm>
        </p:spPr>
        <p:txBody>
          <a:bodyPr/>
          <a:lstStyle/>
          <a:p>
            <a:pPr eaLnBrk="1" hangingPunct="1"/>
            <a:r>
              <a:rPr lang="sl-SI" altLang="en-US" sz="2400" smtClean="0">
                <a:solidFill>
                  <a:schemeClr val="tx1"/>
                </a:solidFill>
              </a:rPr>
              <a:t>III  HISTOLOGIC TYPES OF GASTRIC CARCINOMAS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8458200" cy="1828800"/>
          </a:xfrm>
        </p:spPr>
        <p:txBody>
          <a:bodyPr/>
          <a:lstStyle/>
          <a:p>
            <a:pPr marL="533400" indent="-533400" eaLnBrk="1" hangingPunct="1">
              <a:buFontTx/>
              <a:buNone/>
            </a:pPr>
            <a:r>
              <a:rPr lang="sl-SI" altLang="en-US" sz="2400" smtClean="0"/>
              <a:t>I - LAUREN   CLASSIFICATION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sl-SI" altLang="en-US" sz="2000" smtClean="0"/>
              <a:t>INTESTINAL: 50% - 60%: pseudoglandular structures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sl-SI" altLang="en-US" sz="2000" smtClean="0"/>
              <a:t>DIFFUSE: 30% - 35%: undifferentiated &amp; signet ring cells 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sl-SI" altLang="en-US" sz="2000" smtClean="0"/>
              <a:t>UNCLASSIFIED - MIXED: 3% - 21%</a:t>
            </a:r>
          </a:p>
        </p:txBody>
      </p:sp>
      <p:pic>
        <p:nvPicPr>
          <p:cNvPr id="31748" name="Picture 4" descr="Ca -aca-tub-20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lum bright="-6000" contrast="12000"/>
          </a:blip>
          <a:srcRect l="3572"/>
          <a:stretch>
            <a:fillRect/>
          </a:stretch>
        </p:blipFill>
        <p:spPr>
          <a:xfrm>
            <a:off x="609600" y="3479800"/>
            <a:ext cx="4038600" cy="2997200"/>
          </a:xfrm>
          <a:noFill/>
        </p:spPr>
      </p:pic>
      <p:pic>
        <p:nvPicPr>
          <p:cNvPr id="31749" name="Picture 5" descr="Ca-dif-40x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r="1888"/>
          <a:stretch>
            <a:fillRect/>
          </a:stretch>
        </p:blipFill>
        <p:spPr bwMode="auto">
          <a:xfrm>
            <a:off x="4876800" y="3479800"/>
            <a:ext cx="3962400" cy="29972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838200" y="3733800"/>
            <a:ext cx="609600" cy="519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8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1.</a:t>
            </a:r>
            <a:endParaRPr lang="en-US" sz="280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5105400" y="3733800"/>
            <a:ext cx="533400" cy="519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8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2.</a:t>
            </a:r>
            <a:endParaRPr lang="en-US" sz="280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sl-SI" altLang="en-US" sz="2400" smtClean="0">
                <a:solidFill>
                  <a:schemeClr val="tx1"/>
                </a:solidFill>
              </a:rPr>
              <a:t>HISTOLOGIC TYPES </a:t>
            </a:r>
            <a:br>
              <a:rPr lang="sl-SI" altLang="en-US" sz="2400" smtClean="0">
                <a:solidFill>
                  <a:schemeClr val="tx1"/>
                </a:solidFill>
              </a:rPr>
            </a:br>
            <a:r>
              <a:rPr lang="sl-SI" altLang="en-US" sz="2400" smtClean="0">
                <a:solidFill>
                  <a:schemeClr val="tx1"/>
                </a:solidFill>
              </a:rPr>
              <a:t>OF GASTRIC CARCINOMA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186238" cy="48529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1800" b="1" smtClean="0"/>
              <a:t>WHO: Adenocarcinoma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1800" smtClean="0"/>
              <a:t>Lauren: </a:t>
            </a:r>
            <a:r>
              <a:rPr lang="sl-SI" altLang="en-US" sz="1800" b="1" smtClean="0"/>
              <a:t>Intestinal carcinoma </a:t>
            </a:r>
            <a:r>
              <a:rPr lang="sl-SI" altLang="en-US" sz="1800" smtClean="0"/>
              <a:t>(intestinal metaplasia usually associated in surrounding mucosa)</a:t>
            </a:r>
            <a:endParaRPr lang="sl-SI" altLang="en-US" sz="1800" b="1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1800" smtClean="0"/>
              <a:t>50% gastric carcinoma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1800" smtClean="0"/>
              <a:t>60 yrs; males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1800" smtClean="0"/>
              <a:t>Decline in incidence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1800" smtClean="0"/>
              <a:t>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1800" u="sng" smtClean="0"/>
              <a:t>LOCATION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1800" smtClean="0"/>
              <a:t>antropyloric region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1800" smtClean="0"/>
              <a:t>subcardial region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18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1800" u="sng" smtClean="0"/>
              <a:t>METASTASES</a:t>
            </a:r>
            <a:r>
              <a:rPr lang="sl-SI" altLang="en-US" sz="1800" smtClean="0"/>
              <a:t>: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1800" smtClean="0"/>
              <a:t>regional lymph nodes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1800" smtClean="0"/>
              <a:t>hematogeneous: liver</a:t>
            </a:r>
          </a:p>
        </p:txBody>
      </p:sp>
      <p:pic>
        <p:nvPicPr>
          <p:cNvPr id="32772" name="Picture 4" descr="Tv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contrast="6000"/>
          </a:blip>
          <a:srcRect t="2711"/>
          <a:stretch>
            <a:fillRect/>
          </a:stretch>
        </p:blipFill>
        <p:spPr>
          <a:xfrm>
            <a:off x="5214938" y="1295400"/>
            <a:ext cx="3395662" cy="2555875"/>
          </a:xfrm>
          <a:noFill/>
        </p:spPr>
      </p:pic>
      <p:pic>
        <p:nvPicPr>
          <p:cNvPr id="32773" name="Picture 5" descr="Tv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5214938" y="3938588"/>
            <a:ext cx="3471862" cy="26146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a-z-papilarni-5x"/>
          <p:cNvPicPr>
            <a:picLocks noChangeAspect="1" noChangeArrowheads="1"/>
          </p:cNvPicPr>
          <p:nvPr/>
        </p:nvPicPr>
        <p:blipFill>
          <a:blip r:embed="rId2">
            <a:lum bright="6000" contrast="12000"/>
          </a:blip>
          <a:srcRect b="1613"/>
          <a:stretch>
            <a:fillRect/>
          </a:stretch>
        </p:blipFill>
        <p:spPr bwMode="auto">
          <a:xfrm>
            <a:off x="228600" y="1676400"/>
            <a:ext cx="31623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28600" y="152400"/>
            <a:ext cx="4572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GASTRIC ADENOCARCINOMA 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(Lauren: Intestinal-type carcinoma)</a:t>
            </a:r>
            <a:endParaRPr lang="en-US" altLang="en-US" sz="2000"/>
          </a:p>
          <a:p>
            <a:pPr eaLnBrk="1" hangingPunct="1">
              <a:spcBef>
                <a:spcPct val="50000"/>
              </a:spcBef>
            </a:pPr>
            <a:endParaRPr lang="sl-SI" altLang="en-US" sz="2000"/>
          </a:p>
        </p:txBody>
      </p:sp>
      <p:pic>
        <p:nvPicPr>
          <p:cNvPr id="33796" name="Picture 4" descr="Tv7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 r="1999"/>
          <a:stretch>
            <a:fillRect/>
          </a:stretch>
        </p:blipFill>
        <p:spPr bwMode="auto">
          <a:xfrm>
            <a:off x="5026025" y="669925"/>
            <a:ext cx="3889375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 descr="Ca-z-koloid-5x"/>
          <p:cNvPicPr>
            <a:picLocks noChangeAspect="1" noChangeArrowheads="1"/>
          </p:cNvPicPr>
          <p:nvPr/>
        </p:nvPicPr>
        <p:blipFill>
          <a:blip r:embed="rId4">
            <a:lum contrast="12000"/>
          </a:blip>
          <a:srcRect r="2150"/>
          <a:stretch>
            <a:fillRect/>
          </a:stretch>
        </p:blipFill>
        <p:spPr bwMode="auto">
          <a:xfrm>
            <a:off x="5029200" y="3733800"/>
            <a:ext cx="3886200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228600" y="5715000"/>
            <a:ext cx="1681163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papillary type</a:t>
            </a: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5029200" y="609600"/>
            <a:ext cx="1509713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sl-SI" altLang="en-US" sz="2000"/>
              <a:t>tubular type</a:t>
            </a: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5003800" y="3657600"/>
            <a:ext cx="3125788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sl-SI" altLang="en-US" sz="2000"/>
              <a:t>mucinous carcinoma:</a:t>
            </a:r>
          </a:p>
          <a:p>
            <a:pPr eaLnBrk="1" hangingPunct="1">
              <a:lnSpc>
                <a:spcPct val="80000"/>
              </a:lnSpc>
            </a:pPr>
            <a:r>
              <a:rPr lang="sl-SI" altLang="en-US" sz="2000"/>
              <a:t>&gt; 50% extracellular mucin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  <a:noFill/>
        </p:spPr>
        <p:txBody>
          <a:bodyPr/>
          <a:lstStyle/>
          <a:p>
            <a:pPr eaLnBrk="1" hangingPunct="1"/>
            <a:r>
              <a:rPr lang="sl-SI" altLang="en-US" sz="2400" smtClean="0">
                <a:solidFill>
                  <a:schemeClr val="tx1"/>
                </a:solidFill>
              </a:rPr>
              <a:t>HISTOLOGIC TYPES OF GASTRIC CARCINOMA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39838"/>
            <a:ext cx="4648200" cy="4525962"/>
          </a:xfrm>
        </p:spPr>
        <p:txBody>
          <a:bodyPr/>
          <a:lstStyle/>
          <a:p>
            <a:pPr eaLnBrk="1" hangingPunct="1">
              <a:lnSpc>
                <a:spcPct val="60000"/>
              </a:lnSpc>
              <a:buFontTx/>
              <a:buNone/>
            </a:pPr>
            <a:r>
              <a:rPr lang="sl-SI" altLang="en-US" sz="1800" b="1" smtClean="0"/>
              <a:t>WHO: Poorly cohesive carcinoma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1800" b="1" smtClean="0"/>
              <a:t>Lauren: Diffuse carcinoma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1800" smtClean="0"/>
              <a:t>malignant undifferentiated cells individually infiltrating through the stomach wall and not forming malignant glands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1800" smtClean="0"/>
              <a:t>45% gastric carcinoma; 50 yrs; </a:t>
            </a:r>
            <a:endParaRPr lang="sl-SI" altLang="en-US" sz="1800" b="1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1800" u="sng" smtClean="0">
                <a:cs typeface="Arial" charset="0"/>
              </a:rPr>
              <a:t>MACROSCOPIC TYPE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1800" smtClean="0">
                <a:cs typeface="Arial" charset="0"/>
              </a:rPr>
              <a:t>linitis plastica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l-SI" altLang="en-US" sz="1800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1800" u="sng" smtClean="0">
                <a:cs typeface="Arial" charset="0"/>
              </a:rPr>
              <a:t>METASTASES</a:t>
            </a:r>
            <a:r>
              <a:rPr lang="sl-SI" altLang="en-US" sz="1800" smtClean="0">
                <a:cs typeface="Arial" charset="0"/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sl-SI" altLang="en-US" sz="1800" smtClean="0">
                <a:cs typeface="Arial" charset="0"/>
              </a:rPr>
              <a:t>lymph nodes (Virchow nodus)</a:t>
            </a:r>
          </a:p>
          <a:p>
            <a:pPr eaLnBrk="1" hangingPunct="1">
              <a:lnSpc>
                <a:spcPct val="80000"/>
              </a:lnSpc>
            </a:pPr>
            <a:r>
              <a:rPr lang="sl-SI" altLang="en-US" sz="1800" smtClean="0">
                <a:cs typeface="Arial" charset="0"/>
              </a:rPr>
              <a:t>peritoneal (peritoneal carcinosis)</a:t>
            </a:r>
          </a:p>
          <a:p>
            <a:pPr eaLnBrk="1" hangingPunct="1">
              <a:lnSpc>
                <a:spcPct val="80000"/>
              </a:lnSpc>
            </a:pPr>
            <a:r>
              <a:rPr lang="sl-SI" altLang="en-US" sz="1800" smtClean="0">
                <a:cs typeface="Arial" charset="0"/>
              </a:rPr>
              <a:t>ovarium (Krukenberg tumor)</a:t>
            </a:r>
          </a:p>
          <a:p>
            <a:pPr eaLnBrk="1" hangingPunct="1">
              <a:lnSpc>
                <a:spcPct val="80000"/>
              </a:lnSpc>
            </a:pPr>
            <a:r>
              <a:rPr lang="sl-SI" altLang="en-US" sz="1800" smtClean="0">
                <a:cs typeface="Arial" charset="0"/>
              </a:rPr>
              <a:t>lung &amp; pleura 	</a:t>
            </a:r>
          </a:p>
          <a:p>
            <a:pPr eaLnBrk="1" hangingPunct="1">
              <a:lnSpc>
                <a:spcPct val="80000"/>
              </a:lnSpc>
            </a:pPr>
            <a:r>
              <a:rPr lang="sl-SI" altLang="en-US" sz="1800" smtClean="0">
                <a:cs typeface="Arial" charset="0"/>
              </a:rPr>
              <a:t>any other tissue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l-SI" altLang="en-US" sz="1800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1800" smtClean="0">
                <a:cs typeface="Arial" charset="0"/>
              </a:rPr>
              <a:t>Does not metastasize to the </a:t>
            </a:r>
            <a:r>
              <a:rPr lang="sl-SI" altLang="en-US" sz="1800" i="1" smtClean="0">
                <a:cs typeface="Arial" charset="0"/>
              </a:rPr>
              <a:t>liver !</a:t>
            </a:r>
          </a:p>
        </p:txBody>
      </p:sp>
      <p:pic>
        <p:nvPicPr>
          <p:cNvPr id="34820" name="Picture 4" descr="Ca difuzni  vec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6000"/>
          </a:blip>
          <a:srcRect/>
          <a:stretch>
            <a:fillRect/>
          </a:stretch>
        </p:blipFill>
        <p:spPr>
          <a:xfrm>
            <a:off x="4800600" y="1509713"/>
            <a:ext cx="3840163" cy="5119687"/>
          </a:xfrm>
          <a:noFill/>
        </p:spPr>
      </p:pic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304800" y="6172200"/>
            <a:ext cx="426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Undifferentiated    &amp; signet ring cells</a:t>
            </a:r>
            <a:endParaRPr lang="en-US" altLang="en-US" sz="2000"/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2209800" y="6248400"/>
            <a:ext cx="152400" cy="1524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4495800" y="6248400"/>
            <a:ext cx="152400" cy="152400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4824" name="AutoShape 8"/>
          <p:cNvSpPr>
            <a:spLocks noChangeArrowheads="1"/>
          </p:cNvSpPr>
          <p:nvPr/>
        </p:nvSpPr>
        <p:spPr bwMode="auto">
          <a:xfrm>
            <a:off x="7315200" y="4648200"/>
            <a:ext cx="152400" cy="152400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4825" name="AutoShape 9"/>
          <p:cNvSpPr>
            <a:spLocks noChangeArrowheads="1"/>
          </p:cNvSpPr>
          <p:nvPr/>
        </p:nvSpPr>
        <p:spPr bwMode="auto">
          <a:xfrm>
            <a:off x="5791200" y="5562600"/>
            <a:ext cx="152400" cy="1524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Signet ring cell Ca"/>
          <p:cNvPicPr>
            <a:picLocks noChangeAspect="1" noChangeArrowheads="1"/>
          </p:cNvPicPr>
          <p:nvPr/>
        </p:nvPicPr>
        <p:blipFill>
          <a:blip r:embed="rId2">
            <a:lum contrast="60000"/>
          </a:blip>
          <a:srcRect t="3703"/>
          <a:stretch>
            <a:fillRect/>
          </a:stretch>
        </p:blipFill>
        <p:spPr bwMode="auto">
          <a:xfrm>
            <a:off x="1219200" y="2411413"/>
            <a:ext cx="6096000" cy="440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228600" y="228600"/>
            <a:ext cx="8763000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sl-SI" altLang="en-US" sz="2000" b="1"/>
              <a:t>Signet ring cell carcinoma </a:t>
            </a:r>
            <a:r>
              <a:rPr lang="sl-SI" altLang="en-US" sz="2000"/>
              <a:t>= variant of diffuse carcinoma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sl-SI" altLang="en-US" sz="2000"/>
              <a:t>&gt;50% tissue of diffuse carcinoma composed of </a:t>
            </a:r>
            <a:r>
              <a:rPr lang="sl-SI" altLang="en-US" sz="2000" b="1"/>
              <a:t>signet ring cells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sl-SI" altLang="en-US" sz="2000"/>
              <a:t>(By WHO classification it is Poorly cohesive carcinoma)</a:t>
            </a:r>
          </a:p>
        </p:txBody>
      </p:sp>
      <p:sp>
        <p:nvSpPr>
          <p:cNvPr id="35844" name="Rectangle 1"/>
          <p:cNvSpPr>
            <a:spLocks noChangeArrowheads="1"/>
          </p:cNvSpPr>
          <p:nvPr/>
        </p:nvSpPr>
        <p:spPr bwMode="auto">
          <a:xfrm>
            <a:off x="755650" y="1773238"/>
            <a:ext cx="7724775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7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sl-SI" altLang="en-US" b="1"/>
              <a:t>signet ring cell: </a:t>
            </a:r>
            <a:r>
              <a:rPr lang="sl-SI" altLang="en-US"/>
              <a:t>intracellular mucin occupies the cytoplasm and pushes 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sl-SI" altLang="en-US"/>
              <a:t>the nucleus to the periphery of the cell – the image of a signet ring </a:t>
            </a:r>
            <a:endParaRPr lang="sl-SI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limfangioza mezoa MA"/>
          <p:cNvPicPr>
            <a:picLocks noChangeAspect="1" noChangeArrowheads="1"/>
          </p:cNvPicPr>
          <p:nvPr/>
        </p:nvPicPr>
        <p:blipFill>
          <a:blip r:embed="rId2"/>
          <a:srcRect t="10001"/>
          <a:stretch>
            <a:fillRect/>
          </a:stretch>
        </p:blipFill>
        <p:spPr bwMode="auto">
          <a:xfrm>
            <a:off x="508000" y="1295400"/>
            <a:ext cx="8128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533400" y="317500"/>
            <a:ext cx="8229600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sl-SI" altLang="en-US" sz="2400"/>
              <a:t>Metastatic spread of diffuse-type gastric carcinoma: mesenterial carcinosis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260350"/>
            <a:ext cx="8229600" cy="1143000"/>
          </a:xfrm>
        </p:spPr>
        <p:txBody>
          <a:bodyPr/>
          <a:lstStyle/>
          <a:p>
            <a:pPr eaLnBrk="1" hangingPunct="1"/>
            <a:r>
              <a:rPr lang="sl-SI" altLang="en-US" sz="2400" smtClean="0"/>
              <a:t>DIAGNOSIS OF GASTRIC CARCINOMA</a:t>
            </a:r>
            <a:endParaRPr lang="en-US" altLang="en-US" sz="240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000" b="1" smtClean="0"/>
              <a:t>= endoscopic biopsy</a:t>
            </a:r>
            <a:endParaRPr lang="en-US" altLang="en-US" sz="2000" b="1" smtClean="0"/>
          </a:p>
        </p:txBody>
      </p:sp>
      <p:pic>
        <p:nvPicPr>
          <p:cNvPr id="37892" name="Picture 4" descr="Ca--signet-biops-20-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bright="6000" contrast="6000"/>
          </a:blip>
          <a:srcRect r="4616"/>
          <a:stretch>
            <a:fillRect/>
          </a:stretch>
        </p:blipFill>
        <p:spPr>
          <a:xfrm>
            <a:off x="381000" y="2743200"/>
            <a:ext cx="4724400" cy="3675063"/>
          </a:xfrm>
          <a:noFill/>
        </p:spPr>
      </p:pic>
      <p:pic>
        <p:nvPicPr>
          <p:cNvPr id="37893" name="Picture 5" descr="Ca-z-int-b-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bright="6000" contrast="12000"/>
          </a:blip>
          <a:srcRect r="4790"/>
          <a:stretch>
            <a:fillRect/>
          </a:stretch>
        </p:blipFill>
        <p:spPr>
          <a:xfrm>
            <a:off x="5562600" y="2133600"/>
            <a:ext cx="3124200" cy="4419600"/>
          </a:xfrm>
          <a:noFill/>
        </p:spPr>
      </p:pic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4716463" y="1624013"/>
            <a:ext cx="39703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/>
              <a:t>Intestinal-type carcinoma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457200" y="2209800"/>
            <a:ext cx="388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/>
              <a:t>Diffuse-type carcinoma</a:t>
            </a: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GASTRIC LYMPHOMA</a:t>
            </a:r>
            <a:endParaRPr lang="en-US" altLang="en-US" sz="2800" smtClean="0">
              <a:solidFill>
                <a:schemeClr val="tx1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95400"/>
            <a:ext cx="8229600" cy="5105400"/>
          </a:xfrm>
        </p:spPr>
        <p:txBody>
          <a:bodyPr/>
          <a:lstStyle/>
          <a:p>
            <a:pPr eaLnBrk="1" hangingPunct="1"/>
            <a:r>
              <a:rPr lang="sl-SI" altLang="en-US" sz="2400" smtClean="0"/>
              <a:t>50% GIT lymphomas</a:t>
            </a:r>
          </a:p>
          <a:p>
            <a:pPr eaLnBrk="1" hangingPunct="1"/>
            <a:r>
              <a:rPr lang="sl-SI" altLang="en-US" sz="2400" smtClean="0"/>
              <a:t>8 – 10% of all malignant gastric tumors</a:t>
            </a:r>
          </a:p>
          <a:p>
            <a:pPr eaLnBrk="1" hangingPunct="1">
              <a:buFontTx/>
              <a:buNone/>
            </a:pPr>
            <a:endParaRPr lang="sl-SI" altLang="en-US" sz="2400" smtClean="0"/>
          </a:p>
          <a:p>
            <a:pPr eaLnBrk="1" hangingPunct="1">
              <a:buFontTx/>
              <a:buNone/>
            </a:pPr>
            <a:r>
              <a:rPr lang="sl-SI" altLang="en-US" sz="2400" smtClean="0"/>
              <a:t>40% of all extranodal lymphomas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1 – 4% of all malignant GIT tumors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........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Pathogenesis:</a:t>
            </a:r>
          </a:p>
          <a:p>
            <a:pPr eaLnBrk="1" hangingPunct="1"/>
            <a:r>
              <a:rPr lang="sl-SI" altLang="en-US" sz="2400" smtClean="0"/>
              <a:t>	</a:t>
            </a:r>
            <a:r>
              <a:rPr lang="sl-SI" altLang="en-US" sz="2400" i="1" smtClean="0"/>
              <a:t>H. pylori</a:t>
            </a:r>
            <a:r>
              <a:rPr lang="sl-SI" altLang="en-US" sz="2400" smtClean="0"/>
              <a:t> chronic gastritis (80%)</a:t>
            </a:r>
          </a:p>
          <a:p>
            <a:pPr eaLnBrk="1" hangingPunct="1"/>
            <a:r>
              <a:rPr lang="sl-SI" altLang="en-US" sz="2400" smtClean="0"/>
              <a:t>	immunodefficiencies (AIDS, transplantation)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Zeludac-limfom-20x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 b="2728"/>
          <a:stretch>
            <a:fillRect/>
          </a:stretch>
        </p:blipFill>
        <p:spPr bwMode="auto">
          <a:xfrm>
            <a:off x="381000" y="762000"/>
            <a:ext cx="436086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 descr="ZELUDAC-LIMFOM-cd20-10X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 b="3030"/>
          <a:stretch>
            <a:fillRect/>
          </a:stretch>
        </p:blipFill>
        <p:spPr bwMode="auto">
          <a:xfrm>
            <a:off x="5029200" y="1828800"/>
            <a:ext cx="3733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4876800" y="1038225"/>
            <a:ext cx="388620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sl-SI" altLang="en-US" sz="2000"/>
              <a:t>45% gastric lymphomas</a:t>
            </a: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sl-SI" altLang="en-US" sz="2000"/>
              <a:t>High-grade malignancy</a:t>
            </a: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5219700" y="5942013"/>
            <a:ext cx="912813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CD 20</a:t>
            </a:r>
            <a:endParaRPr lang="en-US" altLang="en-US" sz="2000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381000" y="333375"/>
            <a:ext cx="46132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sl-SI" altLang="en-US" sz="2400"/>
              <a:t>1. Diffuse large B-cell lymphoma</a:t>
            </a:r>
          </a:p>
        </p:txBody>
      </p:sp>
      <p:sp>
        <p:nvSpPr>
          <p:cNvPr id="39943" name="TextBox 1"/>
          <p:cNvSpPr txBox="1">
            <a:spLocks noChangeArrowheads="1"/>
          </p:cNvSpPr>
          <p:nvPr/>
        </p:nvSpPr>
        <p:spPr bwMode="auto">
          <a:xfrm>
            <a:off x="684213" y="5878513"/>
            <a:ext cx="3527425" cy="646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l-SI" altLang="en-US"/>
              <a:t>Differential diagnosis:</a:t>
            </a:r>
            <a:br>
              <a:rPr lang="sl-SI" altLang="en-US"/>
            </a:br>
            <a:r>
              <a:rPr lang="sl-SI" altLang="en-US"/>
              <a:t>diffuse type gastric carcinoma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GASTRIC LYMPHOMA</a:t>
            </a:r>
            <a:endParaRPr lang="en-US" altLang="en-US" sz="2800" smtClean="0">
              <a:solidFill>
                <a:schemeClr val="tx1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09638"/>
            <a:ext cx="5422900" cy="56165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2. MALT lymphoma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1800" smtClean="0"/>
              <a:t>= extranodal marginal-zone lymphoma of </a:t>
            </a:r>
            <a:r>
              <a:rPr lang="sl-SI" altLang="en-US" sz="1800" b="1" smtClean="0"/>
              <a:t>m</a:t>
            </a:r>
            <a:r>
              <a:rPr lang="sl-SI" altLang="en-US" sz="1800" smtClean="0"/>
              <a:t>ucosa-</a:t>
            </a:r>
            <a:r>
              <a:rPr lang="sl-SI" altLang="en-US" sz="1800" b="1" smtClean="0"/>
              <a:t>a</a:t>
            </a:r>
            <a:r>
              <a:rPr lang="sl-SI" altLang="en-US" sz="1800" smtClean="0"/>
              <a:t>ssociated </a:t>
            </a:r>
            <a:r>
              <a:rPr lang="sl-SI" altLang="en-US" sz="1800" b="1" smtClean="0"/>
              <a:t>l</a:t>
            </a:r>
            <a:r>
              <a:rPr lang="sl-SI" altLang="en-US" sz="1800" smtClean="0"/>
              <a:t>ymphoid </a:t>
            </a:r>
            <a:r>
              <a:rPr lang="sl-SI" altLang="en-US" sz="1800" b="1" smtClean="0"/>
              <a:t>t</a:t>
            </a:r>
            <a:r>
              <a:rPr lang="sl-SI" altLang="en-US" sz="1800" smtClean="0"/>
              <a:t>issue 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000" smtClean="0"/>
              <a:t>B-cell lymphoma – arising from marginal zone 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000" smtClean="0"/>
              <a:t>Low-grade malignancy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000" smtClean="0"/>
              <a:t>The most common GIT lymphoma in Western countries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000" b="1" i="1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i="1" smtClean="0"/>
              <a:t>Characteristics: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sl-SI" altLang="en-US" sz="2000" smtClean="0"/>
              <a:t>may be focal 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sl-SI" altLang="en-US" sz="2000" smtClean="0"/>
              <a:t>recurrence may be confined only to GIT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sl-SI" altLang="en-US" sz="2000" smtClean="0"/>
              <a:t>Different cytogenetics vs. nodal lymphomas: t(11;18)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-    Histology: small atypical lymphocytes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000" smtClean="0"/>
          </a:p>
        </p:txBody>
      </p:sp>
      <p:pic>
        <p:nvPicPr>
          <p:cNvPr id="40964" name="Picture 4" descr="MALT low grade"/>
          <p:cNvPicPr>
            <a:picLocks noChangeAspect="1" noChangeArrowheads="1"/>
          </p:cNvPicPr>
          <p:nvPr/>
        </p:nvPicPr>
        <p:blipFill>
          <a:blip r:embed="rId2">
            <a:lum bright="-6000" contrast="30000"/>
          </a:blip>
          <a:srcRect b="2899"/>
          <a:stretch>
            <a:fillRect/>
          </a:stretch>
        </p:blipFill>
        <p:spPr bwMode="auto">
          <a:xfrm>
            <a:off x="5651500" y="1341438"/>
            <a:ext cx="3405188" cy="440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6804025" y="5838825"/>
            <a:ext cx="16002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/>
              <a:t>HE stain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07988"/>
            <a:ext cx="8229600" cy="900112"/>
          </a:xfrm>
        </p:spPr>
        <p:txBody>
          <a:bodyPr/>
          <a:lstStyle/>
          <a:p>
            <a:pPr eaLnBrk="1" hangingPunct="1"/>
            <a:r>
              <a:rPr lang="sl-SI" altLang="en-US" sz="2400" smtClean="0">
                <a:solidFill>
                  <a:schemeClr val="tx1"/>
                </a:solidFill>
              </a:rPr>
              <a:t>NATURAL HISTORY OF THE GASTRIC DYSPLASIA</a:t>
            </a:r>
            <a:endParaRPr lang="en-US" altLang="en-US" sz="2400" smtClean="0">
              <a:solidFill>
                <a:schemeClr val="tx1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308100"/>
            <a:ext cx="8686800" cy="44973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sl-SI" altLang="en-US" sz="20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b="1" smtClean="0"/>
              <a:t>Low-grade dysplasia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b="1" smtClean="0"/>
              <a:t>1.</a:t>
            </a:r>
            <a:r>
              <a:rPr lang="sl-SI" altLang="en-US" sz="2000" smtClean="0"/>
              <a:t> </a:t>
            </a:r>
            <a:r>
              <a:rPr lang="sl-SI" altLang="en-US" sz="2000" b="1" i="1" smtClean="0"/>
              <a:t>regresses</a:t>
            </a:r>
            <a:r>
              <a:rPr lang="sl-SI" altLang="en-US" sz="2000" smtClean="0"/>
              <a:t> in 40 – 50% (?!)</a:t>
            </a:r>
            <a:endParaRPr lang="sl-SI" altLang="en-US" sz="20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smtClean="0"/>
              <a:t>	    </a:t>
            </a:r>
            <a:r>
              <a:rPr lang="sl-SI" altLang="en-US" sz="2000" smtClean="0">
                <a:cs typeface="Arial" charset="0"/>
              </a:rPr>
              <a:t>→ was reactive atypia in inflammation, or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smtClean="0">
                <a:cs typeface="Arial" charset="0"/>
              </a:rPr>
              <a:t>        → was previously removed by biopsy, or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smtClean="0">
                <a:cs typeface="Arial" charset="0"/>
              </a:rPr>
              <a:t>        → the same site was not rebiopsied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b="1" smtClean="0">
                <a:cs typeface="Arial" charset="0"/>
              </a:rPr>
              <a:t>2.</a:t>
            </a:r>
            <a:r>
              <a:rPr lang="sl-SI" altLang="en-US" sz="2000" smtClean="0">
                <a:cs typeface="Arial" charset="0"/>
              </a:rPr>
              <a:t> </a:t>
            </a:r>
            <a:r>
              <a:rPr lang="sl-SI" altLang="en-US" sz="2000" b="1" i="1" smtClean="0">
                <a:cs typeface="Arial" charset="0"/>
              </a:rPr>
              <a:t>persists</a:t>
            </a:r>
            <a:r>
              <a:rPr lang="sl-SI" altLang="en-US" sz="2000" smtClean="0">
                <a:cs typeface="Arial" charset="0"/>
              </a:rPr>
              <a:t> in 20 – 30%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b="1" smtClean="0">
                <a:cs typeface="Arial" charset="0"/>
              </a:rPr>
              <a:t>3</a:t>
            </a:r>
            <a:r>
              <a:rPr lang="sl-SI" altLang="en-US" sz="2000" smtClean="0">
                <a:cs typeface="Arial" charset="0"/>
              </a:rPr>
              <a:t>. </a:t>
            </a:r>
            <a:r>
              <a:rPr lang="sl-SI" altLang="en-US" sz="2000" b="1" i="1" smtClean="0">
                <a:cs typeface="Arial" charset="0"/>
              </a:rPr>
              <a:t>progresses</a:t>
            </a:r>
            <a:r>
              <a:rPr lang="sl-SI" altLang="en-US" sz="2000" i="1" smtClean="0">
                <a:cs typeface="Arial" charset="0"/>
              </a:rPr>
              <a:t> </a:t>
            </a:r>
            <a:r>
              <a:rPr lang="sl-SI" altLang="en-US" sz="2000" smtClean="0">
                <a:cs typeface="Arial" charset="0"/>
              </a:rPr>
              <a:t>to</a:t>
            </a:r>
            <a:r>
              <a:rPr lang="sl-SI" altLang="en-US" sz="2000" i="1" smtClean="0">
                <a:cs typeface="Arial" charset="0"/>
              </a:rPr>
              <a:t> </a:t>
            </a:r>
            <a:r>
              <a:rPr lang="sl-SI" altLang="en-US" sz="2000" smtClean="0">
                <a:cs typeface="Arial" charset="0"/>
              </a:rPr>
              <a:t>high-grade in 15%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smtClean="0">
                <a:cs typeface="Arial" charset="0"/>
              </a:rPr>
              <a:t>                              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b="1" u="sng" smtClean="0">
                <a:cs typeface="Arial" charset="0"/>
              </a:rPr>
              <a:t>high-grade dysplasia progresses to carcinoma in 80–85%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l-SI" altLang="en-US" sz="2000" b="1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b="1" smtClean="0">
                <a:cs typeface="Arial" charset="0"/>
              </a:rPr>
              <a:t>LOW-GRADE</a:t>
            </a:r>
            <a:r>
              <a:rPr lang="sl-SI" altLang="en-US" sz="2000" smtClean="0">
                <a:cs typeface="Arial" charset="0"/>
              </a:rPr>
              <a:t>: endoscopy with biopsy 3 to 12 months in the 1st year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l-SI" altLang="en-US" sz="2000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b="1" smtClean="0">
                <a:cs typeface="Arial" charset="0"/>
              </a:rPr>
              <a:t>HIGH-GRADE</a:t>
            </a:r>
            <a:r>
              <a:rPr lang="sl-SI" altLang="en-US" sz="2000" smtClean="0">
                <a:cs typeface="Arial" charset="0"/>
              </a:rPr>
              <a:t>: endoscopic resection of the mucosa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smtClean="0"/>
              <a:t>GASTRIC LYMPHOMA</a:t>
            </a:r>
            <a:endParaRPr lang="en-US" altLang="en-US" sz="280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sl-SI" altLang="en-US" sz="2400"/>
              <a:t>MALT lymphoma</a:t>
            </a:r>
          </a:p>
          <a:p>
            <a:pPr eaLnBrk="1" hangingPunct="1">
              <a:buFontTx/>
              <a:buNone/>
              <a:defRPr/>
            </a:pPr>
            <a:endParaRPr lang="sl-SI" altLang="en-US" sz="2400" b="1"/>
          </a:p>
          <a:p>
            <a:pPr eaLnBrk="1" hangingPunct="1">
              <a:buFontTx/>
              <a:buNone/>
              <a:defRPr/>
            </a:pPr>
            <a:r>
              <a:rPr lang="sl-SI" altLang="en-US" sz="2400"/>
              <a:t>Gastrointestinal tract:</a:t>
            </a:r>
          </a:p>
          <a:p>
            <a:pPr eaLnBrk="1" hangingPunct="1">
              <a:buFontTx/>
              <a:buNone/>
              <a:defRPr/>
            </a:pPr>
            <a:r>
              <a:rPr lang="sl-SI" altLang="en-US" sz="2400"/>
              <a:t>	stomach                  55% - 60%</a:t>
            </a:r>
          </a:p>
          <a:p>
            <a:pPr eaLnBrk="1" hangingPunct="1">
              <a:buFontTx/>
              <a:buNone/>
              <a:defRPr/>
            </a:pPr>
            <a:r>
              <a:rPr lang="sl-SI" altLang="en-US" sz="2400"/>
              <a:t>	small intestine         25% - 30%</a:t>
            </a:r>
          </a:p>
          <a:p>
            <a:pPr eaLnBrk="1" hangingPunct="1">
              <a:buFontTx/>
              <a:buNone/>
              <a:defRPr/>
            </a:pPr>
            <a:r>
              <a:rPr lang="sl-SI" altLang="en-US" sz="2400"/>
              <a:t>	proximal colon        10% - 15%</a:t>
            </a:r>
          </a:p>
          <a:p>
            <a:pPr eaLnBrk="1" hangingPunct="1">
              <a:buFontTx/>
              <a:buNone/>
              <a:defRPr/>
            </a:pPr>
            <a:r>
              <a:rPr lang="sl-SI" altLang="en-US" sz="2400"/>
              <a:t>	distal colon   up to  10%</a:t>
            </a:r>
          </a:p>
          <a:p>
            <a:pPr eaLnBrk="1" hangingPunct="1">
              <a:buFontTx/>
              <a:buNone/>
              <a:defRPr/>
            </a:pPr>
            <a:endParaRPr lang="sl-SI" altLang="en-US" sz="2400"/>
          </a:p>
          <a:p>
            <a:pPr eaLnBrk="1" hangingPunct="1">
              <a:defRPr/>
            </a:pP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685800" y="381000"/>
            <a:ext cx="2484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sl-SI" altLang="en-US" sz="2400"/>
              <a:t>MALT lymphoma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762000" y="914400"/>
            <a:ext cx="82740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sl-SI" altLang="en-US" sz="2400" b="1"/>
              <a:t>lymphoepithelial lesion</a:t>
            </a:r>
            <a:r>
              <a:rPr lang="sl-SI" altLang="en-US" sz="2400"/>
              <a:t>: destruction of the foveolar epithelium by malignant lymphocytes </a:t>
            </a:r>
            <a:r>
              <a:rPr lang="sl-SI" altLang="en-US" sz="2000"/>
              <a:t>(at least 3 lymphocytes)</a:t>
            </a:r>
          </a:p>
        </p:txBody>
      </p:sp>
      <p:pic>
        <p:nvPicPr>
          <p:cNvPr id="43012" name="Picture 4" descr="MALT le lezija"/>
          <p:cNvPicPr>
            <a:picLocks noChangeAspect="1" noChangeArrowheads="1"/>
          </p:cNvPicPr>
          <p:nvPr/>
        </p:nvPicPr>
        <p:blipFill>
          <a:blip r:embed="rId2">
            <a:lum contrast="66000"/>
          </a:blip>
          <a:srcRect b="3156"/>
          <a:stretch>
            <a:fillRect/>
          </a:stretch>
        </p:blipFill>
        <p:spPr bwMode="auto">
          <a:xfrm>
            <a:off x="533400" y="2133600"/>
            <a:ext cx="230028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5" descr="MALT CD20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l="20226" t="36000" r="41573" b="1601"/>
          <a:stretch>
            <a:fillRect/>
          </a:stretch>
        </p:blipFill>
        <p:spPr bwMode="auto">
          <a:xfrm>
            <a:off x="3048000" y="2133600"/>
            <a:ext cx="2590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 descr="MALT CK"/>
          <p:cNvPicPr>
            <a:picLocks noChangeAspect="1" noChangeArrowheads="1"/>
          </p:cNvPicPr>
          <p:nvPr/>
        </p:nvPicPr>
        <p:blipFill>
          <a:blip r:embed="rId4">
            <a:lum contrast="6000"/>
          </a:blip>
          <a:srcRect l="27863" t="15042" r="27885" b="49861"/>
          <a:stretch>
            <a:fillRect/>
          </a:stretch>
        </p:blipFill>
        <p:spPr bwMode="auto">
          <a:xfrm>
            <a:off x="6019800" y="2133600"/>
            <a:ext cx="2819400" cy="298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5" name="AutoShape 7"/>
          <p:cNvSpPr>
            <a:spLocks noChangeArrowheads="1"/>
          </p:cNvSpPr>
          <p:nvPr/>
        </p:nvSpPr>
        <p:spPr bwMode="auto">
          <a:xfrm>
            <a:off x="1828800" y="1295400"/>
            <a:ext cx="76200" cy="1600200"/>
          </a:xfrm>
          <a:prstGeom prst="downArrow">
            <a:avLst>
              <a:gd name="adj1" fmla="val 50000"/>
              <a:gd name="adj2" fmla="val 525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762000" y="4495800"/>
            <a:ext cx="6858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800"/>
              <a:t>HE</a:t>
            </a:r>
            <a:endParaRPr lang="en-US" altLang="en-US" sz="2800"/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3059113" y="4572000"/>
            <a:ext cx="12192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800"/>
              <a:t>CD20</a:t>
            </a:r>
            <a:endParaRPr lang="en-US" altLang="en-US" sz="2800"/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6011863" y="4638675"/>
            <a:ext cx="7620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800"/>
              <a:t>CK</a:t>
            </a:r>
            <a:endParaRPr lang="en-US" altLang="en-US" sz="2800"/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3200400" y="5257800"/>
            <a:ext cx="236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CD20 positive lymphocytes</a:t>
            </a:r>
            <a:endParaRPr lang="en-US" altLang="en-US" sz="2000"/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6096000" y="5257800"/>
            <a:ext cx="2819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Cytokeratin negative lymphocytes</a:t>
            </a:r>
            <a:endParaRPr lang="en-US" altLang="en-US" sz="2000"/>
          </a:p>
        </p:txBody>
      </p:sp>
      <p:sp>
        <p:nvSpPr>
          <p:cNvPr id="43021" name="AutoShape 13"/>
          <p:cNvSpPr>
            <a:spLocks noChangeArrowheads="1"/>
          </p:cNvSpPr>
          <p:nvPr/>
        </p:nvSpPr>
        <p:spPr bwMode="auto">
          <a:xfrm>
            <a:off x="4800600" y="3581400"/>
            <a:ext cx="152400" cy="1676400"/>
          </a:xfrm>
          <a:prstGeom prst="upArrow">
            <a:avLst>
              <a:gd name="adj1" fmla="val 50000"/>
              <a:gd name="adj2" fmla="val 275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3022" name="AutoShape 14"/>
          <p:cNvSpPr>
            <a:spLocks noChangeArrowheads="1"/>
          </p:cNvSpPr>
          <p:nvPr/>
        </p:nvSpPr>
        <p:spPr bwMode="auto">
          <a:xfrm>
            <a:off x="7315200" y="3429000"/>
            <a:ext cx="152400" cy="1828800"/>
          </a:xfrm>
          <a:prstGeom prst="upArrow">
            <a:avLst>
              <a:gd name="adj1" fmla="val 50000"/>
              <a:gd name="adj2" fmla="val 30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98438"/>
            <a:ext cx="8229600" cy="1143000"/>
          </a:xfrm>
        </p:spPr>
        <p:txBody>
          <a:bodyPr/>
          <a:lstStyle/>
          <a:p>
            <a:pPr eaLnBrk="1" hangingPunct="1"/>
            <a:r>
              <a:rPr lang="sl-SI" altLang="en-US" sz="2400" smtClean="0">
                <a:solidFill>
                  <a:schemeClr val="tx1"/>
                </a:solidFill>
              </a:rPr>
              <a:t>GASTRIC DYSPLASIA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341438"/>
            <a:ext cx="8875713" cy="51482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000" smtClean="0"/>
              <a:t>	</a:t>
            </a:r>
            <a:r>
              <a:rPr lang="sl-SI" altLang="en-US" sz="2000" b="1" u="sng" smtClean="0"/>
              <a:t>DYSPLASIA</a:t>
            </a:r>
            <a:r>
              <a:rPr lang="sl-SI" altLang="en-US" sz="2000" b="1" smtClean="0"/>
              <a:t>  </a:t>
            </a:r>
            <a:r>
              <a:rPr lang="sl-SI" altLang="en-US" sz="2000" smtClean="0"/>
              <a:t>occurs in: 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   1. intestinal metaplasia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   2. gastrojejunal anastomosis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   3. peptic ulcer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   4. M</a:t>
            </a:r>
            <a:r>
              <a:rPr lang="en-US" altLang="en-US" sz="2000" smtClean="0">
                <a:cs typeface="Arial" charset="0"/>
              </a:rPr>
              <a:t>é</a:t>
            </a:r>
            <a:r>
              <a:rPr lang="sl-SI" altLang="en-US" sz="2000" smtClean="0"/>
              <a:t>n</a:t>
            </a:r>
            <a:r>
              <a:rPr lang="en-US" altLang="en-US" sz="2000" smtClean="0">
                <a:cs typeface="Arial" charset="0"/>
              </a:rPr>
              <a:t>é</a:t>
            </a:r>
            <a:r>
              <a:rPr lang="sl-SI" altLang="en-US" sz="2000" smtClean="0"/>
              <a:t>trier disease </a:t>
            </a:r>
          </a:p>
          <a:p>
            <a:pPr eaLnBrk="1" hangingPunct="1">
              <a:buFontTx/>
              <a:buNone/>
            </a:pPr>
            <a:r>
              <a:rPr lang="sl-SI" altLang="en-US" sz="2000" smtClean="0">
                <a:solidFill>
                  <a:srgbClr val="FF0000"/>
                </a:solidFill>
              </a:rPr>
              <a:t>   </a:t>
            </a:r>
            <a:r>
              <a:rPr lang="sl-SI" altLang="en-US" sz="2000" smtClean="0"/>
              <a:t>5. </a:t>
            </a:r>
            <a:r>
              <a:rPr lang="sl-SI" altLang="en-US" sz="2000" smtClean="0">
                <a:solidFill>
                  <a:srgbClr val="FF0000"/>
                </a:solidFill>
              </a:rPr>
              <a:t>adenoma (always with dysplasia!)</a:t>
            </a:r>
          </a:p>
          <a:p>
            <a:pPr eaLnBrk="1" hangingPunct="1">
              <a:buFontTx/>
              <a:buNone/>
            </a:pPr>
            <a:endParaRPr lang="sl-SI" altLang="en-US" sz="2000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r>
              <a:rPr lang="sl-SI" altLang="en-US" sz="2000" smtClean="0">
                <a:solidFill>
                  <a:srgbClr val="FF0000"/>
                </a:solidFill>
              </a:rPr>
              <a:t>dysplasia </a:t>
            </a:r>
            <a:r>
              <a:rPr lang="sl-SI" altLang="en-US" sz="2000" smtClean="0"/>
              <a:t>→ carcinoma</a:t>
            </a:r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387350" y="3549650"/>
            <a:ext cx="152400" cy="474663"/>
          </a:xfrm>
          <a:prstGeom prst="downArrow">
            <a:avLst>
              <a:gd name="adj1" fmla="val 50000"/>
              <a:gd name="adj2" fmla="val 6259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pic>
        <p:nvPicPr>
          <p:cNvPr id="6149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916113"/>
            <a:ext cx="4267200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60350"/>
            <a:ext cx="8856662" cy="6553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1800" b="1" smtClean="0"/>
              <a:t>INTESTINAL  METAPLASIA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1800" smtClean="0"/>
              <a:t>Metaplasia of gastric mucosa to the intestinal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1800" smtClean="0"/>
              <a:t>type mucosa; usually associated with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1800" smtClean="0"/>
              <a:t>chronic gastritis replacing normal glands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180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1800" b="1" smtClean="0"/>
              <a:t>Types: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sl-SI" altLang="en-US" sz="1800" smtClean="0"/>
              <a:t>Type I: complete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sl-SI" altLang="en-US" sz="1800" smtClean="0"/>
              <a:t>Type IIa: incomplete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sl-SI" altLang="en-US" sz="1800" smtClean="0">
                <a:solidFill>
                  <a:srgbClr val="FF0000"/>
                </a:solidFill>
              </a:rPr>
              <a:t>Type </a:t>
            </a:r>
            <a:r>
              <a:rPr lang="sl-SI" altLang="en-US" sz="1800" u="sng" smtClean="0">
                <a:solidFill>
                  <a:srgbClr val="FF0000"/>
                </a:solidFill>
              </a:rPr>
              <a:t>IIb (III)</a:t>
            </a:r>
            <a:r>
              <a:rPr lang="sl-SI" altLang="en-US" sz="1800" smtClean="0">
                <a:solidFill>
                  <a:srgbClr val="FF0000"/>
                </a:solidFill>
              </a:rPr>
              <a:t>: incomplete</a:t>
            </a:r>
            <a:r>
              <a:rPr lang="sl-SI" altLang="en-US" sz="1800" smtClean="0"/>
              <a:t> </a:t>
            </a:r>
            <a:r>
              <a:rPr lang="sl-SI" altLang="en-US" sz="1800" smtClean="0">
                <a:cs typeface="Arial" charset="0"/>
              </a:rPr>
              <a:t>→</a:t>
            </a:r>
            <a:r>
              <a:rPr lang="sl-SI" altLang="en-US" sz="1800" smtClean="0"/>
              <a:t> dysplasia 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sl-SI" altLang="en-US" sz="1800" smtClean="0">
                <a:cs typeface="Arial" charset="0"/>
              </a:rPr>
              <a:t>→</a:t>
            </a:r>
            <a:r>
              <a:rPr lang="sl-SI" altLang="en-US" sz="1800" smtClean="0"/>
              <a:t> adenocarcinoma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1800" smtClean="0"/>
              <a:t>    (type III is histochemically diagnosed: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1800" smtClean="0"/>
              <a:t> High-iron diamine Alcian-blue stain)</a:t>
            </a:r>
          </a:p>
        </p:txBody>
      </p:sp>
      <p:pic>
        <p:nvPicPr>
          <p:cNvPr id="7171" name="Picture 2" descr="gastr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t="2948"/>
          <a:stretch>
            <a:fillRect/>
          </a:stretch>
        </p:blipFill>
        <p:spPr bwMode="auto">
          <a:xfrm>
            <a:off x="611188" y="3933825"/>
            <a:ext cx="2147887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8988" y="981075"/>
            <a:ext cx="4221162" cy="560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507413" cy="1143000"/>
          </a:xfrm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TUMORS OF THE STOMACH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90638"/>
            <a:ext cx="8229600" cy="42259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BENIGN EPITHELIAL TUMORS AND TUMOR-LIKE LESIONS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4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u="sng" smtClean="0"/>
              <a:t>BENIGN TUMORS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Adenoma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000" u="sng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u="sng" smtClean="0"/>
              <a:t>TUMOR-LIKE LESIONS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Hyperplastic polyp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Fundic gland polyp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Hamartomatous polyp: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	Peutz-Jeghers polyp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	Juvenile polyp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282575"/>
            <a:ext cx="8229600" cy="1143000"/>
          </a:xfrm>
        </p:spPr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>POLYP</a:t>
            </a:r>
            <a:endParaRPr lang="en-US" altLang="en-US" sz="2800" b="1" smtClean="0">
              <a:solidFill>
                <a:schemeClr val="tx1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913" y="1952625"/>
            <a:ext cx="8507412" cy="45005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sl-SI" altLang="en-US" sz="2400" b="1"/>
              <a:t>Polyp</a:t>
            </a:r>
            <a:r>
              <a:rPr lang="sl-SI" altLang="en-US" sz="2400"/>
              <a:t>: any nodule or mass that projects above the level of the surrounding mucosa to the lumen of a hollow organ</a:t>
            </a:r>
          </a:p>
          <a:p>
            <a:pPr eaLnBrk="1" hangingPunct="1">
              <a:buFontTx/>
              <a:buNone/>
              <a:defRPr/>
            </a:pPr>
            <a:endParaRPr lang="sl-SI" altLang="en-US" sz="2400"/>
          </a:p>
          <a:p>
            <a:pPr eaLnBrk="1" hangingPunct="1">
              <a:buFontTx/>
              <a:buNone/>
              <a:defRPr/>
            </a:pPr>
            <a:r>
              <a:rPr lang="sl-SI" altLang="en-US" sz="2400"/>
              <a:t>-  It is not a pathological entity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400"/>
              <a:t>-  It is only a clinical	and macroscopic descriptive term</a:t>
            </a:r>
          </a:p>
          <a:p>
            <a:pPr eaLnBrk="1" hangingPunct="1">
              <a:buFontTx/>
              <a:buChar char="-"/>
              <a:defRPr/>
            </a:pPr>
            <a:r>
              <a:rPr lang="sl-SI" altLang="en-US" sz="2400"/>
              <a:t>When the term „polyp“ is preceded by an adjective, it becomes a pathologic entity: </a:t>
            </a:r>
          </a:p>
          <a:p>
            <a:pPr marL="457200" lvl="1" indent="0" eaLnBrk="1" hangingPunct="1">
              <a:buFontTx/>
              <a:buNone/>
              <a:defRPr/>
            </a:pPr>
            <a:r>
              <a:rPr lang="sl-SI" altLang="en-US" sz="2000"/>
              <a:t>	eg: </a:t>
            </a:r>
          </a:p>
          <a:p>
            <a:pPr lvl="2" eaLnBrk="1" hangingPunct="1">
              <a:buFontTx/>
              <a:buChar char="-"/>
              <a:defRPr/>
            </a:pPr>
            <a:r>
              <a:rPr lang="sl-SI" altLang="en-US" sz="2000"/>
              <a:t>Adenomatous polyp (= adenoma)</a:t>
            </a:r>
          </a:p>
          <a:p>
            <a:pPr lvl="2" eaLnBrk="1" hangingPunct="1">
              <a:buFontTx/>
              <a:buChar char="-"/>
              <a:defRPr/>
            </a:pPr>
            <a:r>
              <a:rPr lang="sl-SI" altLang="en-US" sz="2000"/>
              <a:t>Inflammatory polyp</a:t>
            </a:r>
          </a:p>
          <a:p>
            <a:pPr lvl="2" eaLnBrk="1" hangingPunct="1">
              <a:buFontTx/>
              <a:buChar char="-"/>
              <a:defRPr/>
            </a:pPr>
            <a:r>
              <a:rPr lang="sl-SI" altLang="en-US" sz="2000"/>
              <a:t>Hyperplastic polyp</a:t>
            </a:r>
          </a:p>
          <a:p>
            <a:pPr eaLnBrk="1" hangingPunct="1">
              <a:buFontTx/>
              <a:buNone/>
              <a:defRPr/>
            </a:pPr>
            <a:endParaRPr lang="en-US" altLang="en-US" sz="2400"/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6300788" y="84138"/>
            <a:ext cx="1133475" cy="1905000"/>
          </a:xfrm>
          <a:prstGeom prst="can">
            <a:avLst>
              <a:gd name="adj" fmla="val 3985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 rot="-7662842">
            <a:off x="6569075" y="798513"/>
            <a:ext cx="687388" cy="652462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rgbClr val="0033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/>
          <a:lstStyle/>
          <a:p>
            <a:pPr algn="ctr"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29600" cy="777875"/>
          </a:xfrm>
        </p:spPr>
        <p:txBody>
          <a:bodyPr/>
          <a:lstStyle/>
          <a:p>
            <a:pPr eaLnBrk="1" hangingPunct="1"/>
            <a:r>
              <a:rPr lang="sl-SI" altLang="en-US" sz="2400" smtClean="0"/>
              <a:t>HYPERPLASTIC POLYP </a:t>
            </a:r>
            <a:endParaRPr lang="en-US" altLang="en-US" sz="2400" smtClean="0">
              <a:solidFill>
                <a:schemeClr val="tx1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0663" y="836613"/>
            <a:ext cx="8383587" cy="58102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000" smtClean="0"/>
              <a:t>= exuberant reparative foveolar hyperplasia during chronic mucosal inflammation</a:t>
            </a:r>
          </a:p>
          <a:p>
            <a:pPr eaLnBrk="1" hangingPunct="1">
              <a:buFontTx/>
              <a:buNone/>
            </a:pPr>
            <a:endParaRPr lang="sl-SI" altLang="en-US" sz="2000" smtClean="0"/>
          </a:p>
          <a:p>
            <a:pPr eaLnBrk="1" hangingPunct="1"/>
            <a:r>
              <a:rPr lang="sl-SI" altLang="en-US" sz="2000" smtClean="0"/>
              <a:t>75 – 90% of gastric polyps</a:t>
            </a:r>
          </a:p>
          <a:p>
            <a:pPr eaLnBrk="1" hangingPunct="1"/>
            <a:r>
              <a:rPr lang="sl-SI" altLang="en-US" sz="2000" smtClean="0"/>
              <a:t>size: 0,5 – 2 cm</a:t>
            </a:r>
          </a:p>
          <a:p>
            <a:pPr eaLnBrk="1" hangingPunct="1">
              <a:buFontTx/>
              <a:buNone/>
            </a:pPr>
            <a:r>
              <a:rPr lang="sl-SI" altLang="en-US" sz="2000" b="1" smtClean="0"/>
              <a:t>histology</a:t>
            </a:r>
            <a:r>
              <a:rPr lang="sl-SI" altLang="en-US" sz="2000" smtClean="0"/>
              <a:t>: 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- </a:t>
            </a:r>
            <a:r>
              <a:rPr lang="sl-SI" altLang="en-US" sz="1800" smtClean="0"/>
              <a:t>hyperplastic &amp; cystic irregular foveolae</a:t>
            </a:r>
          </a:p>
          <a:p>
            <a:pPr eaLnBrk="1" hangingPunct="1">
              <a:buFontTx/>
              <a:buNone/>
            </a:pPr>
            <a:r>
              <a:rPr lang="sl-SI" altLang="en-US" sz="1800" smtClean="0"/>
              <a:t>- edematous and inflammed stroma</a:t>
            </a:r>
          </a:p>
          <a:p>
            <a:pPr eaLnBrk="1" hangingPunct="1">
              <a:buFontTx/>
              <a:buNone/>
            </a:pPr>
            <a:endParaRPr lang="sl-SI" altLang="en-US" sz="2000" smtClean="0"/>
          </a:p>
        </p:txBody>
      </p:sp>
      <p:pic>
        <p:nvPicPr>
          <p:cNvPr id="10244" name="Picture 4" descr="polip el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lum contrast="6000"/>
          </a:blip>
          <a:srcRect l="9802" t="8510" r="8510" b="8511"/>
          <a:stretch>
            <a:fillRect/>
          </a:stretch>
        </p:blipFill>
        <p:spPr>
          <a:xfrm>
            <a:off x="3059113" y="4137025"/>
            <a:ext cx="1590675" cy="2479675"/>
          </a:xfrm>
          <a:noFill/>
        </p:spPr>
      </p:pic>
      <p:pic>
        <p:nvPicPr>
          <p:cNvPr id="10245" name="Picture 5" descr="Hiper polip-5x-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lum contrast="12000"/>
          </a:blip>
          <a:srcRect b="4054"/>
          <a:stretch>
            <a:fillRect/>
          </a:stretch>
        </p:blipFill>
        <p:spPr>
          <a:xfrm>
            <a:off x="4884738" y="2276475"/>
            <a:ext cx="3379787" cy="4370388"/>
          </a:xfrm>
          <a:noFill/>
        </p:spPr>
      </p:pic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20663" y="4149725"/>
            <a:ext cx="2746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/>
              <a:t>Precursor of 1% - 2% gastric </a:t>
            </a:r>
            <a:r>
              <a:rPr lang="sl-SI" altLang="en-US">
                <a:cs typeface="Arial" charset="0"/>
              </a:rPr>
              <a:t>c</a:t>
            </a:r>
            <a:r>
              <a:rPr lang="sl-SI" altLang="en-US"/>
              <a:t>arcinoma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1244</Words>
  <Application>Microsoft Office PowerPoint</Application>
  <PresentationFormat>On-screen Show (4:3)</PresentationFormat>
  <Paragraphs>386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Calibri</vt:lpstr>
      <vt:lpstr>Symbol</vt:lpstr>
      <vt:lpstr>Tahoma</vt:lpstr>
      <vt:lpstr>Wingdings</vt:lpstr>
      <vt:lpstr>Default Design</vt:lpstr>
      <vt:lpstr>PATHOLOGY OF THE STOMACH - tumors</vt:lpstr>
      <vt:lpstr>PRECURSOR OF GASTRIC CARCINOMA</vt:lpstr>
      <vt:lpstr>PowerPoint Presentation</vt:lpstr>
      <vt:lpstr>NATURAL HISTORY OF THE GASTRIC DYSPLASIA</vt:lpstr>
      <vt:lpstr>GASTRIC DYSPLASIA</vt:lpstr>
      <vt:lpstr>PowerPoint Presentation</vt:lpstr>
      <vt:lpstr>TUMORS OF THE STOMACH</vt:lpstr>
      <vt:lpstr>POLYP</vt:lpstr>
      <vt:lpstr>HYPERPLASTIC POLYP </vt:lpstr>
      <vt:lpstr>ADENOMA  (adenomatous polyp) </vt:lpstr>
      <vt:lpstr>FUNDIC GLAND POLYP</vt:lpstr>
      <vt:lpstr>PowerPoint Presentation</vt:lpstr>
      <vt:lpstr>WHO (2010) classification of tumours of the stomach </vt:lpstr>
      <vt:lpstr>WHO (2010) classification of tumours of the stomach </vt:lpstr>
      <vt:lpstr>WHO (2010) classification of tumours of the stomach </vt:lpstr>
      <vt:lpstr>MALIGNANT TUMORS OF THE STOMACH</vt:lpstr>
      <vt:lpstr>GASTRIC CARCINOMA</vt:lpstr>
      <vt:lpstr>GASTRIC CARCINOMA</vt:lpstr>
      <vt:lpstr>GASTRIC CARCINOMA</vt:lpstr>
      <vt:lpstr>GASTRIC CARCINOMA</vt:lpstr>
      <vt:lpstr>GASTRIC CARCINOMA</vt:lpstr>
      <vt:lpstr>GASTRIC CARCINOMA</vt:lpstr>
      <vt:lpstr>PowerPoint Presentation</vt:lpstr>
      <vt:lpstr>GASTRIC CARCINOMA</vt:lpstr>
      <vt:lpstr>PowerPoint Presentation</vt:lpstr>
      <vt:lpstr>PowerPoint Presentation</vt:lpstr>
      <vt:lpstr>pTNM  CLASSIFICATION OF GASTRIC CARCINOMA </vt:lpstr>
      <vt:lpstr>PowerPoint Presentation</vt:lpstr>
      <vt:lpstr>III HISTOLOGIC CLASSIFICATION OF GASTRIC CARCINOMA</vt:lpstr>
      <vt:lpstr>III  HISTOLOGIC TYPES OF GASTRIC CARCINOMAS</vt:lpstr>
      <vt:lpstr>HISTOLOGIC TYPES  OF GASTRIC CARCINOMA</vt:lpstr>
      <vt:lpstr>PowerPoint Presentation</vt:lpstr>
      <vt:lpstr>HISTOLOGIC TYPES OF GASTRIC CARCINOMA</vt:lpstr>
      <vt:lpstr>PowerPoint Presentation</vt:lpstr>
      <vt:lpstr>PowerPoint Presentation</vt:lpstr>
      <vt:lpstr>DIAGNOSIS OF GASTRIC CARCINOMA</vt:lpstr>
      <vt:lpstr>GASTRIC LYMPHOMA</vt:lpstr>
      <vt:lpstr>PowerPoint Presentation</vt:lpstr>
      <vt:lpstr>GASTRIC LYMPHOMA</vt:lpstr>
      <vt:lpstr>GASTRIC LYMPHOMA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PATHOLOGY OF THE STOMACH tumors</dc:title>
  <dc:creator>Zorica Stojsic</dc:creator>
  <cp:lastModifiedBy>Korisnik</cp:lastModifiedBy>
  <cp:revision>94</cp:revision>
  <dcterms:created xsi:type="dcterms:W3CDTF">2009-02-22T19:12:43Z</dcterms:created>
  <dcterms:modified xsi:type="dcterms:W3CDTF">2023-09-06T13:30:48Z</dcterms:modified>
</cp:coreProperties>
</file>